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5" r:id="rId1"/>
  </p:sldMasterIdLst>
  <p:notesMasterIdLst>
    <p:notesMasterId r:id="rId45"/>
  </p:notesMasterIdLst>
  <p:handoutMasterIdLst>
    <p:handoutMasterId r:id="rId46"/>
  </p:handoutMasterIdLst>
  <p:sldIdLst>
    <p:sldId id="256" r:id="rId2"/>
    <p:sldId id="471" r:id="rId3"/>
    <p:sldId id="355" r:id="rId4"/>
    <p:sldId id="309" r:id="rId5"/>
    <p:sldId id="384" r:id="rId6"/>
    <p:sldId id="433" r:id="rId7"/>
    <p:sldId id="434" r:id="rId8"/>
    <p:sldId id="435" r:id="rId9"/>
    <p:sldId id="436" r:id="rId10"/>
    <p:sldId id="437" r:id="rId11"/>
    <p:sldId id="438" r:id="rId12"/>
    <p:sldId id="439" r:id="rId13"/>
    <p:sldId id="440" r:id="rId14"/>
    <p:sldId id="441" r:id="rId15"/>
    <p:sldId id="444" r:id="rId16"/>
    <p:sldId id="442" r:id="rId17"/>
    <p:sldId id="386" r:id="rId18"/>
    <p:sldId id="461" r:id="rId19"/>
    <p:sldId id="413" r:id="rId20"/>
    <p:sldId id="414" r:id="rId21"/>
    <p:sldId id="463" r:id="rId22"/>
    <p:sldId id="412" r:id="rId23"/>
    <p:sldId id="417" r:id="rId24"/>
    <p:sldId id="418" r:id="rId25"/>
    <p:sldId id="420" r:id="rId26"/>
    <p:sldId id="421" r:id="rId27"/>
    <p:sldId id="470" r:id="rId28"/>
    <p:sldId id="423" r:id="rId29"/>
    <p:sldId id="445" r:id="rId30"/>
    <p:sldId id="422" r:id="rId31"/>
    <p:sldId id="424" r:id="rId32"/>
    <p:sldId id="464" r:id="rId33"/>
    <p:sldId id="465" r:id="rId34"/>
    <p:sldId id="447" r:id="rId35"/>
    <p:sldId id="430" r:id="rId36"/>
    <p:sldId id="446" r:id="rId37"/>
    <p:sldId id="466" r:id="rId38"/>
    <p:sldId id="409" r:id="rId39"/>
    <p:sldId id="427" r:id="rId40"/>
    <p:sldId id="462" r:id="rId41"/>
    <p:sldId id="448" r:id="rId42"/>
    <p:sldId id="416" r:id="rId43"/>
    <p:sldId id="354"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0B0B6"/>
    <a:srgbClr val="566672"/>
    <a:srgbClr val="CC5D58"/>
    <a:srgbClr val="CE7242"/>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C11296-4AF3-4306-9889-84255B2A7F34}" v="257" dt="2022-10-21T00:14:18.618"/>
    <p1510:client id="{9673279F-A546-4768-B160-D1540E81AC89}" v="1365" dt="2022-10-20T14:55:10.29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91" autoAdjust="0"/>
    <p:restoredTop sz="88545" autoAdjust="0"/>
  </p:normalViewPr>
  <p:slideViewPr>
    <p:cSldViewPr snapToGrid="0">
      <p:cViewPr varScale="1">
        <p:scale>
          <a:sx n="66" d="100"/>
          <a:sy n="66" d="100"/>
        </p:scale>
        <p:origin x="48" y="120"/>
      </p:cViewPr>
      <p:guideLst>
        <p:guide orient="horz" pos="2160"/>
        <p:guide pos="3840"/>
      </p:guideLst>
    </p:cSldViewPr>
  </p:slideViewPr>
  <p:notesTextViewPr>
    <p:cViewPr>
      <p:scale>
        <a:sx n="1" d="1"/>
        <a:sy n="1" d="1"/>
      </p:scale>
      <p:origin x="0" y="0"/>
    </p:cViewPr>
  </p:notesTextViewPr>
  <p:notesViewPr>
    <p:cSldViewPr snapToGrid="0">
      <p:cViewPr varScale="1">
        <p:scale>
          <a:sx n="90" d="100"/>
          <a:sy n="90" d="100"/>
        </p:scale>
        <p:origin x="302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16/7/layout/BasicLinearProcessNumbered#1" loCatId="process" qsTypeId="urn:microsoft.com/office/officeart/2005/8/quickstyle/simple1" qsCatId="simple" csTypeId="urn:microsoft.com/office/officeart/2005/8/colors/accent1_2" csCatId="accent1" phldr="1"/>
      <dgm:spPr/>
      <dgm:t>
        <a:bodyPr rtlCol="0"/>
        <a:lstStyle/>
        <a:p>
          <a:pPr rtl="0"/>
          <a:endParaRPr lang="en-US"/>
        </a:p>
      </dgm:t>
    </dgm:pt>
    <dgm:pt modelId="{2EE95FC5-CD6B-4A50-9262-DC414E16C3EA}">
      <dgm:prSet custT="1"/>
      <dgm:spPr/>
      <dgm:t>
        <a:bodyPr lIns="288000" rtlCol="0"/>
        <a:lstStyle/>
        <a:p>
          <a:pPr rtl="0"/>
          <a:r>
            <a:rPr lang="zh-CN" altLang="zh-CN" sz="2000" baseline="0" noProof="0" dirty="0">
              <a:solidFill>
                <a:schemeClr val="accent1">
                  <a:lumMod val="75000"/>
                </a:schemeClr>
              </a:solidFill>
              <a:latin typeface="Microsoft YaHei UI" panose="020B0503020204020204" pitchFamily="34" charset="-122"/>
              <a:ea typeface="Microsoft YaHei UI" panose="020B0503020204020204" pitchFamily="34" charset="-122"/>
            </a:rPr>
            <a:t>万物皆可向量化</a:t>
          </a:r>
        </a:p>
        <a:p>
          <a:pPr rtl="0"/>
          <a:r>
            <a:rPr lang="zh-CN" altLang="en-US" sz="1200" b="0" baseline="0" noProof="0" dirty="0">
              <a:latin typeface="Microsoft YaHei UI" panose="020B0503020204020204" pitchFamily="34" charset="-122"/>
              <a:ea typeface="Microsoft YaHei UI" panose="020B0503020204020204" pitchFamily="34" charset="-122"/>
            </a:rPr>
            <a:t>什么是向量？</a:t>
          </a:r>
          <a:endParaRPr lang="en-US" altLang="zh-CN" sz="1200" b="0" baseline="0" noProof="0" dirty="0">
            <a:latin typeface="Microsoft YaHei UI" panose="020B0503020204020204" pitchFamily="34" charset="-122"/>
            <a:ea typeface="Microsoft YaHei UI" panose="020B0503020204020204" pitchFamily="34" charset="-122"/>
          </a:endParaRPr>
        </a:p>
        <a:p>
          <a:pPr rtl="0"/>
          <a:r>
            <a:rPr lang="zh-CN" altLang="zh-CN" sz="1200" b="0" baseline="0" noProof="0" dirty="0">
              <a:latin typeface="Microsoft YaHei UI" panose="020B0503020204020204" pitchFamily="34" charset="-122"/>
              <a:ea typeface="Microsoft YaHei UI" panose="020B0503020204020204" pitchFamily="34" charset="-122"/>
            </a:rPr>
            <a:t>向量相似性如何计算？</a:t>
          </a:r>
          <a:endParaRPr lang="en-US" altLang="zh-CN" sz="1200" b="0" baseline="0" noProof="0" dirty="0">
            <a:latin typeface="Microsoft YaHei UI" panose="020B0503020204020204" pitchFamily="34" charset="-122"/>
            <a:ea typeface="Microsoft YaHei UI" panose="020B0503020204020204" pitchFamily="34" charset="-122"/>
          </a:endParaRPr>
        </a:p>
        <a:p>
          <a:pPr rtl="0"/>
          <a:r>
            <a:rPr lang="zh-CN" altLang="zh-CN" sz="1200" b="0" baseline="0" noProof="0" dirty="0">
              <a:latin typeface="Microsoft YaHei UI" panose="020B0503020204020204" pitchFamily="34" charset="-122"/>
              <a:ea typeface="Microsoft YaHei UI" panose="020B0503020204020204" pitchFamily="34" charset="-122"/>
            </a:rPr>
            <a:t>向量与</a:t>
          </a:r>
          <a:r>
            <a:rPr lang="en-US" altLang="zh-CN" sz="1200" b="0" baseline="0" noProof="0" dirty="0">
              <a:latin typeface="Microsoft YaHei UI" panose="020B0503020204020204" pitchFamily="34" charset="-122"/>
              <a:ea typeface="Microsoft YaHei UI" panose="020B0503020204020204" pitchFamily="34" charset="-122"/>
            </a:rPr>
            <a:t>AI</a:t>
          </a:r>
          <a:r>
            <a:rPr lang="zh-CN" altLang="zh-CN" sz="1200" b="0" baseline="0" noProof="0" dirty="0">
              <a:latin typeface="Microsoft YaHei UI" panose="020B0503020204020204" pitchFamily="34" charset="-122"/>
              <a:ea typeface="Microsoft YaHei UI" panose="020B0503020204020204" pitchFamily="34" charset="-122"/>
            </a:rPr>
            <a:t>有什么关系？</a:t>
          </a:r>
          <a:endParaRPr lang="en-US" altLang="zh-CN" sz="1200" baseline="0" noProof="0" dirty="0">
            <a:latin typeface="Microsoft YaHei UI" panose="020B0503020204020204" pitchFamily="34" charset="-122"/>
            <a:ea typeface="Microsoft YaHei UI" panose="020B0503020204020204" pitchFamily="34" charset="-122"/>
          </a:endParaRPr>
        </a:p>
      </dgm:t>
    </dgm:pt>
    <dgm:pt modelId="{75374347-884B-4721-8CFF-DF080F5B1C79}" type="parTrans" cxnId="{B3F19EC2-A372-4EC3-BFE0-C62FFDFE3DF6}">
      <dgm:prSet/>
      <dgm:spPr/>
      <dgm:t>
        <a:bodyPr rtlCol="0"/>
        <a:lstStyle/>
        <a:p>
          <a:pPr rtl="0"/>
          <a:endParaRPr lang="zh-CN" altLang="en-US" baseline="0" noProof="0" dirty="0">
            <a:latin typeface="Microsoft YaHei UI" panose="020B0503020204020204" pitchFamily="34" charset="-122"/>
            <a:ea typeface="Microsoft YaHei UI" panose="020B0503020204020204" pitchFamily="34" charset="-122"/>
          </a:endParaRPr>
        </a:p>
      </dgm:t>
    </dgm:pt>
    <dgm:pt modelId="{C99EBBB1-E916-471C-83C9-ABE85B42AC26}" type="sibTrans" cxnId="{B3F19EC2-A372-4EC3-BFE0-C62FFDFE3DF6}">
      <dgm:prSet phldrT="1" phldr="0"/>
      <dgm:spPr/>
      <dgm:t>
        <a:bodyPr rtlCol="0"/>
        <a:lstStyle/>
        <a:p>
          <a:pPr rtl="0"/>
          <a:r>
            <a:rPr lang="en-US" altLang="zh-CN" baseline="0" noProof="0">
              <a:latin typeface="Microsoft YaHei UI" panose="020B0503020204020204" pitchFamily="34" charset="-122"/>
              <a:ea typeface="Microsoft YaHei UI" panose="020B0503020204020204" pitchFamily="34" charset="-122"/>
            </a:rPr>
            <a:t>1</a:t>
          </a:r>
          <a:endParaRPr lang="zh-CN" altLang="en-US" baseline="0" noProof="0" dirty="0">
            <a:latin typeface="Microsoft YaHei UI" panose="020B0503020204020204" pitchFamily="34" charset="-122"/>
            <a:ea typeface="Microsoft YaHei UI" panose="020B0503020204020204" pitchFamily="34" charset="-122"/>
          </a:endParaRPr>
        </a:p>
      </dgm:t>
    </dgm:pt>
    <dgm:pt modelId="{140952D0-0E1D-4F48-9F16-53581487CFA0}">
      <dgm:prSet custT="1"/>
      <dgm:spPr/>
      <dgm:t>
        <a:bodyPr lIns="288000" rtlCol="0"/>
        <a:lstStyle/>
        <a:p>
          <a:pPr rtl="0"/>
          <a:r>
            <a:rPr lang="zh-CN" altLang="en-US" sz="2000" baseline="0" noProof="0" dirty="0">
              <a:solidFill>
                <a:schemeClr val="accent1">
                  <a:lumMod val="75000"/>
                </a:schemeClr>
              </a:solidFill>
              <a:latin typeface="Microsoft YaHei UI" panose="020B0503020204020204" pitchFamily="34" charset="-122"/>
              <a:ea typeface="Microsoft YaHei UI" panose="020B0503020204020204" pitchFamily="34" charset="-122"/>
            </a:rPr>
            <a:t>神经网络的几何表示</a:t>
          </a:r>
        </a:p>
        <a:p>
          <a:pPr rtl="0"/>
          <a:r>
            <a:rPr lang="zh-CN" altLang="en-US" sz="1200" baseline="0" noProof="0" dirty="0">
              <a:latin typeface="Microsoft YaHei UI" panose="020B0503020204020204" pitchFamily="34" charset="-122"/>
              <a:ea typeface="Microsoft YaHei UI" panose="020B0503020204020204" pitchFamily="34" charset="-122"/>
            </a:rPr>
            <a:t>线性变换</a:t>
          </a:r>
        </a:p>
        <a:p>
          <a:pPr rtl="0"/>
          <a:r>
            <a:rPr lang="zh-CN" altLang="en-US" sz="1200" baseline="0" noProof="0" dirty="0">
              <a:latin typeface="Microsoft YaHei UI" panose="020B0503020204020204" pitchFamily="34" charset="-122"/>
              <a:ea typeface="Microsoft YaHei UI" panose="020B0503020204020204" pitchFamily="34" charset="-122"/>
            </a:rPr>
            <a:t>感知机</a:t>
          </a:r>
          <a:endParaRPr lang="en-US" altLang="zh-CN" sz="1200" baseline="0" noProof="0" dirty="0">
            <a:latin typeface="Microsoft YaHei UI" panose="020B0503020204020204" pitchFamily="34" charset="-122"/>
            <a:ea typeface="Microsoft YaHei UI" panose="020B0503020204020204" pitchFamily="34" charset="-122"/>
          </a:endParaRPr>
        </a:p>
        <a:p>
          <a:pPr rtl="0"/>
          <a:r>
            <a:rPr lang="zh-CN" altLang="en-US" sz="1200" baseline="0" noProof="0" dirty="0">
              <a:latin typeface="Microsoft YaHei UI" panose="020B0503020204020204" pitchFamily="34" charset="-122"/>
              <a:ea typeface="Microsoft YaHei UI" panose="020B0503020204020204" pitchFamily="34" charset="-122"/>
            </a:rPr>
            <a:t>深度神经网络</a:t>
          </a:r>
          <a:endParaRPr lang="en-US" altLang="zh-CN" sz="1200" baseline="0" noProof="0" dirty="0">
            <a:latin typeface="Microsoft YaHei UI" panose="020B0503020204020204" pitchFamily="34" charset="-122"/>
            <a:ea typeface="Microsoft YaHei UI" panose="020B0503020204020204" pitchFamily="34" charset="-122"/>
          </a:endParaRPr>
        </a:p>
        <a:p>
          <a:pPr rtl="0"/>
          <a:r>
            <a:rPr lang="zh-CN" altLang="en-US" sz="1200" baseline="0" noProof="0" dirty="0">
              <a:latin typeface="Microsoft YaHei UI" panose="020B0503020204020204" pitchFamily="34" charset="-122"/>
              <a:ea typeface="Microsoft YaHei UI" panose="020B0503020204020204" pitchFamily="34" charset="-122"/>
            </a:rPr>
            <a:t>激活函数</a:t>
          </a:r>
        </a:p>
      </dgm:t>
    </dgm:pt>
    <dgm:pt modelId="{790C446F-6917-41E7-BE01-7AFE2676D505}" type="parTrans" cxnId="{B07163E8-ADEC-492A-8F07-7E5786AB23AE}">
      <dgm:prSet/>
      <dgm:spPr/>
      <dgm:t>
        <a:bodyPr rtlCol="0"/>
        <a:lstStyle/>
        <a:p>
          <a:pPr rtl="0"/>
          <a:endParaRPr lang="zh-CN" altLang="en-US" baseline="0" noProof="0" dirty="0">
            <a:latin typeface="Microsoft YaHei UI" panose="020B0503020204020204" pitchFamily="34" charset="-122"/>
            <a:ea typeface="Microsoft YaHei UI" panose="020B0503020204020204" pitchFamily="34" charset="-122"/>
          </a:endParaRPr>
        </a:p>
      </dgm:t>
    </dgm:pt>
    <dgm:pt modelId="{2804F27C-9BA9-4D07-AB02-74BE7DFA2C0E}" type="sibTrans" cxnId="{B07163E8-ADEC-492A-8F07-7E5786AB23AE}">
      <dgm:prSet phldrT="2" phldr="0"/>
      <dgm:spPr/>
      <dgm:t>
        <a:bodyPr rtlCol="0"/>
        <a:lstStyle/>
        <a:p>
          <a:pPr rtl="0"/>
          <a:r>
            <a:rPr lang="en-US" altLang="zh-CN" baseline="0" noProof="0">
              <a:latin typeface="Microsoft YaHei UI" panose="020B0503020204020204" pitchFamily="34" charset="-122"/>
              <a:ea typeface="Microsoft YaHei UI" panose="020B0503020204020204" pitchFamily="34" charset="-122"/>
            </a:rPr>
            <a:t>2</a:t>
          </a:r>
          <a:endParaRPr lang="zh-CN" altLang="en-US" baseline="0" noProof="0" dirty="0">
            <a:latin typeface="Microsoft YaHei UI" panose="020B0503020204020204" pitchFamily="34" charset="-122"/>
            <a:ea typeface="Microsoft YaHei UI" panose="020B0503020204020204" pitchFamily="34" charset="-122"/>
          </a:endParaRPr>
        </a:p>
      </dgm:t>
    </dgm:pt>
    <dgm:pt modelId="{66F98254-2D23-40EB-BF54-EB6A1D974F75}">
      <dgm:prSet custT="1"/>
      <dgm:spPr/>
      <dgm:t>
        <a:bodyPr lIns="288000" rtlCol="0"/>
        <a:lstStyle/>
        <a:p>
          <a:pPr rtl="0"/>
          <a:r>
            <a:rPr lang="en-US" altLang="en-US" sz="2000" baseline="0" noProof="0" dirty="0">
              <a:solidFill>
                <a:schemeClr val="accent1">
                  <a:lumMod val="75000"/>
                </a:schemeClr>
              </a:solidFill>
              <a:latin typeface="Microsoft YaHei UI" panose="020B0503020204020204" pitchFamily="34" charset="-122"/>
              <a:ea typeface="Microsoft YaHei UI" panose="020B0503020204020204" pitchFamily="34" charset="-122"/>
            </a:rPr>
            <a:t>Attention</a:t>
          </a:r>
          <a:r>
            <a:rPr lang="zh-CN" altLang="en-US" sz="2000" baseline="0" noProof="0" dirty="0">
              <a:solidFill>
                <a:schemeClr val="accent1">
                  <a:lumMod val="75000"/>
                </a:schemeClr>
              </a:solidFill>
              <a:latin typeface="Microsoft YaHei UI" panose="020B0503020204020204" pitchFamily="34" charset="-122"/>
              <a:ea typeface="Microsoft YaHei UI" panose="020B0503020204020204" pitchFamily="34" charset="-122"/>
            </a:rPr>
            <a:t>的几何意义</a:t>
          </a:r>
        </a:p>
        <a:p>
          <a:pPr rtl="0"/>
          <a:r>
            <a:rPr lang="en-US" altLang="en-US" sz="1200" baseline="0" noProof="0" dirty="0">
              <a:latin typeface="Microsoft YaHei UI" panose="020B0503020204020204" pitchFamily="34" charset="-122"/>
              <a:ea typeface="Microsoft YaHei UI" panose="020B0503020204020204" pitchFamily="34" charset="-122"/>
            </a:rPr>
            <a:t>Attention</a:t>
          </a:r>
          <a:r>
            <a:rPr lang="zh-CN" altLang="en-US" sz="1200" baseline="0" noProof="0" dirty="0">
              <a:latin typeface="Microsoft YaHei UI" panose="020B0503020204020204" pitchFamily="34" charset="-122"/>
              <a:ea typeface="Microsoft YaHei UI" panose="020B0503020204020204" pitchFamily="34" charset="-122"/>
            </a:rPr>
            <a:t>的引入</a:t>
          </a:r>
        </a:p>
        <a:p>
          <a:pPr rtl="0"/>
          <a:r>
            <a:rPr lang="en-US" altLang="en-US" sz="1200" baseline="0" noProof="0" dirty="0">
              <a:latin typeface="Microsoft YaHei UI" panose="020B0503020204020204" pitchFamily="34" charset="-122"/>
              <a:ea typeface="Microsoft YaHei UI" panose="020B0503020204020204" pitchFamily="34" charset="-122"/>
            </a:rPr>
            <a:t>Attention</a:t>
          </a:r>
          <a:r>
            <a:rPr lang="zh-CN" altLang="en-US" sz="1200" baseline="0" noProof="0" dirty="0">
              <a:latin typeface="Microsoft YaHei UI" panose="020B0503020204020204" pitchFamily="34" charset="-122"/>
              <a:ea typeface="Microsoft YaHei UI" panose="020B0503020204020204" pitchFamily="34" charset="-122"/>
            </a:rPr>
            <a:t>与深度神经网络对比</a:t>
          </a:r>
        </a:p>
        <a:p>
          <a:pPr rtl="0"/>
          <a:r>
            <a:rPr lang="zh-CN" altLang="en-US" sz="1200" baseline="0" noProof="0" dirty="0">
              <a:latin typeface="Microsoft YaHei UI" panose="020B0503020204020204" pitchFamily="34" charset="-122"/>
              <a:ea typeface="Microsoft YaHei UI" panose="020B0503020204020204" pitchFamily="34" charset="-122"/>
            </a:rPr>
            <a:t>多头注意力</a:t>
          </a:r>
        </a:p>
      </dgm:t>
    </dgm:pt>
    <dgm:pt modelId="{FCC21BC8-5CD5-4EBB-9F5D-BED2738A203E}" type="parTrans" cxnId="{6D2882A8-3F2E-4090-AF71-37BA6DD32303}">
      <dgm:prSet/>
      <dgm:spPr/>
      <dgm:t>
        <a:bodyPr/>
        <a:lstStyle/>
        <a:p>
          <a:endParaRPr lang="zh-CN" altLang="en-US"/>
        </a:p>
      </dgm:t>
    </dgm:pt>
    <dgm:pt modelId="{15603372-387A-4387-BD3D-C353FB1F8E50}" type="sibTrans" cxnId="{6D2882A8-3F2E-4090-AF71-37BA6DD32303}">
      <dgm:prSet phldrT="3" phldr="0"/>
      <dgm:spPr/>
      <dgm:t>
        <a:bodyPr/>
        <a:lstStyle/>
        <a:p>
          <a:r>
            <a:rPr lang="zh-CN" altLang="en-US"/>
            <a:t>3</a:t>
          </a:r>
        </a:p>
      </dgm:t>
    </dgm:pt>
    <dgm:pt modelId="{C09B749D-9CF7-492C-B341-D9553818451B}" type="pres">
      <dgm:prSet presAssocID="{D0F07F19-1F50-4B42-A7A0-278DF9D25BB1}" presName="Name0" presStyleCnt="0">
        <dgm:presLayoutVars>
          <dgm:animLvl val="lvl"/>
          <dgm:resizeHandles val="exact"/>
        </dgm:presLayoutVars>
      </dgm:prSet>
      <dgm:spPr/>
    </dgm:pt>
    <dgm:pt modelId="{8EEF3829-836D-4E60-A9BC-8F0AD18883EE}" type="pres">
      <dgm:prSet presAssocID="{2EE95FC5-CD6B-4A50-9262-DC414E16C3EA}" presName="compositeNode" presStyleCnt="0">
        <dgm:presLayoutVars>
          <dgm:bulletEnabled val="1"/>
        </dgm:presLayoutVars>
      </dgm:prSet>
      <dgm:spPr/>
    </dgm:pt>
    <dgm:pt modelId="{5947A689-FC4A-4FDF-BDDD-890A8474DEF9}" type="pres">
      <dgm:prSet presAssocID="{2EE95FC5-CD6B-4A50-9262-DC414E16C3EA}" presName="bgRect" presStyleLbl="bgAccFollowNode1" presStyleIdx="0" presStyleCnt="3"/>
      <dgm:spPr/>
    </dgm:pt>
    <dgm:pt modelId="{94E9EF1A-1D07-4210-9402-6C559E90358A}" type="pres">
      <dgm:prSet presAssocID="{C99EBBB1-E916-471C-83C9-ABE85B42AC26}" presName="sibTransNodeCircle" presStyleLbl="alignNode1" presStyleIdx="0" presStyleCnt="6">
        <dgm:presLayoutVars>
          <dgm:chMax val="0"/>
          <dgm:bulletEnabled/>
        </dgm:presLayoutVars>
      </dgm:prSet>
      <dgm:spPr>
        <a:prstGeom prst="rect">
          <a:avLst/>
        </a:prstGeom>
      </dgm:spPr>
    </dgm:pt>
    <dgm:pt modelId="{B9E74D06-8974-46A7-BDE8-CAC0846523DB}" type="pres">
      <dgm:prSet presAssocID="{2EE95FC5-CD6B-4A50-9262-DC414E16C3EA}" presName="bottomLine" presStyleLbl="alignNode1" presStyleIdx="1" presStyleCnt="6">
        <dgm:presLayoutVars/>
      </dgm:prSet>
      <dgm:spPr/>
    </dgm:pt>
    <dgm:pt modelId="{815671D8-22AE-4967-8461-EBC1C9F97F94}" type="pres">
      <dgm:prSet presAssocID="{2EE95FC5-CD6B-4A50-9262-DC414E16C3EA}" presName="nodeText" presStyleLbl="bgAccFollowNode1" presStyleIdx="0" presStyleCnt="3">
        <dgm:presLayoutVars>
          <dgm:bulletEnabled val="1"/>
        </dgm:presLayoutVars>
      </dgm:prSet>
      <dgm:spPr/>
    </dgm:pt>
    <dgm:pt modelId="{4345A606-3100-40DC-847D-F26F8DFFB0A4}" type="pres">
      <dgm:prSet presAssocID="{C99EBBB1-E916-471C-83C9-ABE85B42AC26}" presName="sibTrans" presStyleCnt="0"/>
      <dgm:spPr/>
    </dgm:pt>
    <dgm:pt modelId="{46746BF8-8C13-403D-B74A-6BA79A7FA811}" type="pres">
      <dgm:prSet presAssocID="{140952D0-0E1D-4F48-9F16-53581487CFA0}" presName="compositeNode" presStyleCnt="0">
        <dgm:presLayoutVars>
          <dgm:bulletEnabled val="1"/>
        </dgm:presLayoutVars>
      </dgm:prSet>
      <dgm:spPr/>
    </dgm:pt>
    <dgm:pt modelId="{7ACBA089-E576-4FF4-865F-C3BBF7659A23}" type="pres">
      <dgm:prSet presAssocID="{140952D0-0E1D-4F48-9F16-53581487CFA0}" presName="bgRect" presStyleLbl="bgAccFollowNode1" presStyleIdx="1" presStyleCnt="3"/>
      <dgm:spPr/>
    </dgm:pt>
    <dgm:pt modelId="{3CBA3CC0-D70A-4B98-9329-64604EDF25F0}" type="pres">
      <dgm:prSet presAssocID="{2804F27C-9BA9-4D07-AB02-74BE7DFA2C0E}" presName="sibTransNodeCircle" presStyleLbl="alignNode1" presStyleIdx="2" presStyleCnt="6">
        <dgm:presLayoutVars>
          <dgm:chMax val="0"/>
          <dgm:bulletEnabled/>
        </dgm:presLayoutVars>
      </dgm:prSet>
      <dgm:spPr>
        <a:prstGeom prst="rect">
          <a:avLst/>
        </a:prstGeom>
      </dgm:spPr>
    </dgm:pt>
    <dgm:pt modelId="{5BE72261-3EB3-4585-8739-2FFBAED12B80}" type="pres">
      <dgm:prSet presAssocID="{140952D0-0E1D-4F48-9F16-53581487CFA0}" presName="bottomLine" presStyleLbl="alignNode1" presStyleIdx="3" presStyleCnt="6">
        <dgm:presLayoutVars/>
      </dgm:prSet>
      <dgm:spPr/>
    </dgm:pt>
    <dgm:pt modelId="{64EF213D-B16C-4AC2-8183-B62F7FC17277}" type="pres">
      <dgm:prSet presAssocID="{140952D0-0E1D-4F48-9F16-53581487CFA0}" presName="nodeText" presStyleLbl="bgAccFollowNode1" presStyleIdx="1" presStyleCnt="3">
        <dgm:presLayoutVars>
          <dgm:bulletEnabled val="1"/>
        </dgm:presLayoutVars>
      </dgm:prSet>
      <dgm:spPr/>
    </dgm:pt>
    <dgm:pt modelId="{0856EB96-D7C4-4DA3-8C02-1E8C239DC74C}" type="pres">
      <dgm:prSet presAssocID="{2804F27C-9BA9-4D07-AB02-74BE7DFA2C0E}" presName="sibTrans" presStyleCnt="0"/>
      <dgm:spPr/>
    </dgm:pt>
    <dgm:pt modelId="{B4B032CD-C0DF-4E2B-B0F4-610E4EB31EC9}" type="pres">
      <dgm:prSet presAssocID="{66F98254-2D23-40EB-BF54-EB6A1D974F75}" presName="compositeNode" presStyleCnt="0">
        <dgm:presLayoutVars>
          <dgm:bulletEnabled val="1"/>
        </dgm:presLayoutVars>
      </dgm:prSet>
      <dgm:spPr/>
    </dgm:pt>
    <dgm:pt modelId="{DE71C5CF-BE95-486F-AD74-609FFE68490C}" type="pres">
      <dgm:prSet presAssocID="{66F98254-2D23-40EB-BF54-EB6A1D974F75}" presName="bgRect" presStyleLbl="bgAccFollowNode1" presStyleIdx="2" presStyleCnt="3"/>
      <dgm:spPr/>
    </dgm:pt>
    <dgm:pt modelId="{914BF86B-D8FB-49A1-B4F8-3635E2B86B22}" type="pres">
      <dgm:prSet presAssocID="{15603372-387A-4387-BD3D-C353FB1F8E50}" presName="sibTransNodeCircle" presStyleLbl="alignNode1" presStyleIdx="4" presStyleCnt="6">
        <dgm:presLayoutVars>
          <dgm:chMax val="0"/>
          <dgm:bulletEnabled/>
        </dgm:presLayoutVars>
      </dgm:prSet>
      <dgm:spPr>
        <a:prstGeom prst="rect">
          <a:avLst/>
        </a:prstGeom>
      </dgm:spPr>
    </dgm:pt>
    <dgm:pt modelId="{10F896EA-0E74-4390-802C-D4CB62FCF229}" type="pres">
      <dgm:prSet presAssocID="{66F98254-2D23-40EB-BF54-EB6A1D974F75}" presName="bottomLine" presStyleLbl="alignNode1" presStyleIdx="5" presStyleCnt="6">
        <dgm:presLayoutVars/>
      </dgm:prSet>
      <dgm:spPr/>
    </dgm:pt>
    <dgm:pt modelId="{D6C4BAC4-3AA7-4CA6-9291-D1DE151E275B}" type="pres">
      <dgm:prSet presAssocID="{66F98254-2D23-40EB-BF54-EB6A1D974F75}" presName="nodeText" presStyleLbl="bgAccFollowNode1" presStyleIdx="2" presStyleCnt="3">
        <dgm:presLayoutVars>
          <dgm:bulletEnabled val="1"/>
        </dgm:presLayoutVars>
      </dgm:prSet>
      <dgm:spPr/>
    </dgm:pt>
  </dgm:ptLst>
  <dgm:cxnLst>
    <dgm:cxn modelId="{EDCF5C1E-9925-4E42-BE4E-7E98BC89F837}" type="presOf" srcId="{140952D0-0E1D-4F48-9F16-53581487CFA0}" destId="{64EF213D-B16C-4AC2-8183-B62F7FC17277}" srcOrd="1" destOrd="0" presId="urn:microsoft.com/office/officeart/2016/7/layout/BasicLinearProcessNumbered#1"/>
    <dgm:cxn modelId="{1ED8F723-3BC7-437D-A6C6-C86387D03C4D}" type="presOf" srcId="{2EE95FC5-CD6B-4A50-9262-DC414E16C3EA}" destId="{5947A689-FC4A-4FDF-BDDD-890A8474DEF9}" srcOrd="0" destOrd="0" presId="urn:microsoft.com/office/officeart/2016/7/layout/BasicLinearProcessNumbered#1"/>
    <dgm:cxn modelId="{FA924427-C014-4C7F-8FC6-F3B34A2DFFF3}" type="presOf" srcId="{66F98254-2D23-40EB-BF54-EB6A1D974F75}" destId="{DE71C5CF-BE95-486F-AD74-609FFE68490C}" srcOrd="0" destOrd="0" presId="urn:microsoft.com/office/officeart/2016/7/layout/BasicLinearProcessNumbered#1"/>
    <dgm:cxn modelId="{F8CD7C2A-494A-4CDC-8BE8-5F04A2A2666F}" type="presOf" srcId="{2804F27C-9BA9-4D07-AB02-74BE7DFA2C0E}" destId="{3CBA3CC0-D70A-4B98-9329-64604EDF25F0}" srcOrd="0" destOrd="0" presId="urn:microsoft.com/office/officeart/2016/7/layout/BasicLinearProcessNumbered#1"/>
    <dgm:cxn modelId="{EEF63C35-FBE5-4EE5-A77A-471F8DC7445B}" type="presOf" srcId="{D0F07F19-1F50-4B42-A7A0-278DF9D25BB1}" destId="{C09B749D-9CF7-492C-B341-D9553818451B}" srcOrd="0" destOrd="0" presId="urn:microsoft.com/office/officeart/2016/7/layout/BasicLinearProcessNumbered#1"/>
    <dgm:cxn modelId="{521A243C-E370-403A-B532-35D28231B34A}" type="presOf" srcId="{2EE95FC5-CD6B-4A50-9262-DC414E16C3EA}" destId="{815671D8-22AE-4967-8461-EBC1C9F97F94}" srcOrd="1" destOrd="0" presId="urn:microsoft.com/office/officeart/2016/7/layout/BasicLinearProcessNumbered#1"/>
    <dgm:cxn modelId="{95C1EF4D-B7DB-4DD6-830C-8AA40CA917D3}" type="presOf" srcId="{15603372-387A-4387-BD3D-C353FB1F8E50}" destId="{914BF86B-D8FB-49A1-B4F8-3635E2B86B22}" srcOrd="0" destOrd="0" presId="urn:microsoft.com/office/officeart/2016/7/layout/BasicLinearProcessNumbered#1"/>
    <dgm:cxn modelId="{D570D280-8568-4737-BDA1-415618BA502D}" type="presOf" srcId="{140952D0-0E1D-4F48-9F16-53581487CFA0}" destId="{7ACBA089-E576-4FF4-865F-C3BBF7659A23}" srcOrd="0" destOrd="0" presId="urn:microsoft.com/office/officeart/2016/7/layout/BasicLinearProcessNumbered#1"/>
    <dgm:cxn modelId="{6D2882A8-3F2E-4090-AF71-37BA6DD32303}" srcId="{D0F07F19-1F50-4B42-A7A0-278DF9D25BB1}" destId="{66F98254-2D23-40EB-BF54-EB6A1D974F75}" srcOrd="2" destOrd="0" parTransId="{FCC21BC8-5CD5-4EBB-9F5D-BED2738A203E}" sibTransId="{15603372-387A-4387-BD3D-C353FB1F8E50}"/>
    <dgm:cxn modelId="{13AA12C2-BDC6-4DBC-9767-4FEC820AD41A}" type="presOf" srcId="{C99EBBB1-E916-471C-83C9-ABE85B42AC26}" destId="{94E9EF1A-1D07-4210-9402-6C559E90358A}" srcOrd="0" destOrd="0" presId="urn:microsoft.com/office/officeart/2016/7/layout/BasicLinearProcessNumbered#1"/>
    <dgm:cxn modelId="{B3F19EC2-A372-4EC3-BFE0-C62FFDFE3DF6}" srcId="{D0F07F19-1F50-4B42-A7A0-278DF9D25BB1}" destId="{2EE95FC5-CD6B-4A50-9262-DC414E16C3EA}" srcOrd="0" destOrd="0" parTransId="{75374347-884B-4721-8CFF-DF080F5B1C79}" sibTransId="{C99EBBB1-E916-471C-83C9-ABE85B42AC26}"/>
    <dgm:cxn modelId="{25CEAED6-F60F-4CE1-81F7-3E71753EF3B7}" type="presOf" srcId="{66F98254-2D23-40EB-BF54-EB6A1D974F75}" destId="{D6C4BAC4-3AA7-4CA6-9291-D1DE151E275B}" srcOrd="1" destOrd="0" presId="urn:microsoft.com/office/officeart/2016/7/layout/BasicLinearProcessNumbered#1"/>
    <dgm:cxn modelId="{B07163E8-ADEC-492A-8F07-7E5786AB23AE}" srcId="{D0F07F19-1F50-4B42-A7A0-278DF9D25BB1}" destId="{140952D0-0E1D-4F48-9F16-53581487CFA0}" srcOrd="1" destOrd="0" parTransId="{790C446F-6917-41E7-BE01-7AFE2676D505}" sibTransId="{2804F27C-9BA9-4D07-AB02-74BE7DFA2C0E}"/>
    <dgm:cxn modelId="{A49B684A-4CF5-4D55-98FD-E206DB8811FD}" type="presParOf" srcId="{C09B749D-9CF7-492C-B341-D9553818451B}" destId="{8EEF3829-836D-4E60-A9BC-8F0AD18883EE}" srcOrd="0" destOrd="0" presId="urn:microsoft.com/office/officeart/2016/7/layout/BasicLinearProcessNumbered#1"/>
    <dgm:cxn modelId="{E05E1C25-BAB0-4BAA-AD8A-C696F272CE83}" type="presParOf" srcId="{8EEF3829-836D-4E60-A9BC-8F0AD18883EE}" destId="{5947A689-FC4A-4FDF-BDDD-890A8474DEF9}" srcOrd="0" destOrd="0" presId="urn:microsoft.com/office/officeart/2016/7/layout/BasicLinearProcessNumbered#1"/>
    <dgm:cxn modelId="{AFF6023D-6781-4D96-B89A-C571D705CA3B}" type="presParOf" srcId="{8EEF3829-836D-4E60-A9BC-8F0AD18883EE}" destId="{94E9EF1A-1D07-4210-9402-6C559E90358A}" srcOrd="1" destOrd="0" presId="urn:microsoft.com/office/officeart/2016/7/layout/BasicLinearProcessNumbered#1"/>
    <dgm:cxn modelId="{18ED1851-15EC-4955-8BCA-306A52EBD6A9}" type="presParOf" srcId="{8EEF3829-836D-4E60-A9BC-8F0AD18883EE}" destId="{B9E74D06-8974-46A7-BDE8-CAC0846523DB}" srcOrd="2" destOrd="0" presId="urn:microsoft.com/office/officeart/2016/7/layout/BasicLinearProcessNumbered#1"/>
    <dgm:cxn modelId="{AD9252A9-C2D2-44AA-B39F-59F662E59048}" type="presParOf" srcId="{8EEF3829-836D-4E60-A9BC-8F0AD18883EE}" destId="{815671D8-22AE-4967-8461-EBC1C9F97F94}" srcOrd="3" destOrd="0" presId="urn:microsoft.com/office/officeart/2016/7/layout/BasicLinearProcessNumbered#1"/>
    <dgm:cxn modelId="{C1A9FDE2-259D-4E51-992E-88D99C819527}" type="presParOf" srcId="{C09B749D-9CF7-492C-B341-D9553818451B}" destId="{4345A606-3100-40DC-847D-F26F8DFFB0A4}" srcOrd="1" destOrd="0" presId="urn:microsoft.com/office/officeart/2016/7/layout/BasicLinearProcessNumbered#1"/>
    <dgm:cxn modelId="{A2C1E048-7156-44B8-9558-5DE6D9DDD786}" type="presParOf" srcId="{C09B749D-9CF7-492C-B341-D9553818451B}" destId="{46746BF8-8C13-403D-B74A-6BA79A7FA811}" srcOrd="2" destOrd="0" presId="urn:microsoft.com/office/officeart/2016/7/layout/BasicLinearProcessNumbered#1"/>
    <dgm:cxn modelId="{6F6D2BDE-1E71-47E4-8C46-2D32F9D4BEA4}" type="presParOf" srcId="{46746BF8-8C13-403D-B74A-6BA79A7FA811}" destId="{7ACBA089-E576-4FF4-865F-C3BBF7659A23}" srcOrd="0" destOrd="0" presId="urn:microsoft.com/office/officeart/2016/7/layout/BasicLinearProcessNumbered#1"/>
    <dgm:cxn modelId="{2A0600A2-8899-41A8-B8FE-FE810D196281}" type="presParOf" srcId="{46746BF8-8C13-403D-B74A-6BA79A7FA811}" destId="{3CBA3CC0-D70A-4B98-9329-64604EDF25F0}" srcOrd="1" destOrd="0" presId="urn:microsoft.com/office/officeart/2016/7/layout/BasicLinearProcessNumbered#1"/>
    <dgm:cxn modelId="{FCCF2488-3298-4923-8BBC-2173DD21F333}" type="presParOf" srcId="{46746BF8-8C13-403D-B74A-6BA79A7FA811}" destId="{5BE72261-3EB3-4585-8739-2FFBAED12B80}" srcOrd="2" destOrd="0" presId="urn:microsoft.com/office/officeart/2016/7/layout/BasicLinearProcessNumbered#1"/>
    <dgm:cxn modelId="{F065A590-9F0F-40E1-A084-17BFAE790604}" type="presParOf" srcId="{46746BF8-8C13-403D-B74A-6BA79A7FA811}" destId="{64EF213D-B16C-4AC2-8183-B62F7FC17277}" srcOrd="3" destOrd="0" presId="urn:microsoft.com/office/officeart/2016/7/layout/BasicLinearProcessNumbered#1"/>
    <dgm:cxn modelId="{5B382EF8-D6C0-4D61-8B14-6D4237B14B51}" type="presParOf" srcId="{C09B749D-9CF7-492C-B341-D9553818451B}" destId="{0856EB96-D7C4-4DA3-8C02-1E8C239DC74C}" srcOrd="3" destOrd="0" presId="urn:microsoft.com/office/officeart/2016/7/layout/BasicLinearProcessNumbered#1"/>
    <dgm:cxn modelId="{64FF1695-C663-4A74-9C50-4583190680FF}" type="presParOf" srcId="{C09B749D-9CF7-492C-B341-D9553818451B}" destId="{B4B032CD-C0DF-4E2B-B0F4-610E4EB31EC9}" srcOrd="4" destOrd="0" presId="urn:microsoft.com/office/officeart/2016/7/layout/BasicLinearProcessNumbered#1"/>
    <dgm:cxn modelId="{C1A96690-5323-4D72-8ED0-5DA0DA418CA6}" type="presParOf" srcId="{B4B032CD-C0DF-4E2B-B0F4-610E4EB31EC9}" destId="{DE71C5CF-BE95-486F-AD74-609FFE68490C}" srcOrd="0" destOrd="0" presId="urn:microsoft.com/office/officeart/2016/7/layout/BasicLinearProcessNumbered#1"/>
    <dgm:cxn modelId="{EBD0AF5C-EEDF-4547-A651-723AFF57CC7A}" type="presParOf" srcId="{B4B032CD-C0DF-4E2B-B0F4-610E4EB31EC9}" destId="{914BF86B-D8FB-49A1-B4F8-3635E2B86B22}" srcOrd="1" destOrd="0" presId="urn:microsoft.com/office/officeart/2016/7/layout/BasicLinearProcessNumbered#1"/>
    <dgm:cxn modelId="{7CAD2FD2-B856-47C3-821F-B3F242CEEE0B}" type="presParOf" srcId="{B4B032CD-C0DF-4E2B-B0F4-610E4EB31EC9}" destId="{10F896EA-0E74-4390-802C-D4CB62FCF229}" srcOrd="2" destOrd="0" presId="urn:microsoft.com/office/officeart/2016/7/layout/BasicLinearProcessNumbered#1"/>
    <dgm:cxn modelId="{D09DC3D3-96F2-49D6-83EA-C72422EF0AB2}" type="presParOf" srcId="{B4B032CD-C0DF-4E2B-B0F4-610E4EB31EC9}" destId="{D6C4BAC4-3AA7-4CA6-9291-D1DE151E275B}" srcOrd="3" destOrd="0" presId="urn:microsoft.com/office/officeart/2016/7/layout/BasicLinearProcessNumbere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7DCBD5-C18B-419A-81E8-8925B214F2DA}" type="doc">
      <dgm:prSet loTypeId="urn:microsoft.com/office/officeart/2005/8/layout/vList2" loCatId="list" qsTypeId="urn:microsoft.com/office/officeart/2005/8/quickstyle/simple1" qsCatId="simple" csTypeId="urn:microsoft.com/office/officeart/2005/8/colors/accent1_2" csCatId="accent1" phldr="1"/>
      <dgm:spPr/>
    </dgm:pt>
    <dgm:pt modelId="{5A440FE2-D3DF-4365-9A0A-4D499C0145EB}">
      <dgm:prSet phldrT="[文本]" custT="1"/>
      <dgm:spPr/>
      <dgm:t>
        <a:bodyPr/>
        <a:lstStyle/>
        <a:p>
          <a:r>
            <a:rPr lang="zh-CN" altLang="en-US" sz="2400" dirty="0"/>
            <a:t>余弦相似性</a:t>
          </a:r>
        </a:p>
      </dgm:t>
    </dgm:pt>
    <dgm:pt modelId="{EF244ACA-19AA-4F89-A141-C5B65C4A23BE}" type="parTrans" cxnId="{340059FF-8EE8-43E0-B26D-8D4472850998}">
      <dgm:prSet/>
      <dgm:spPr/>
      <dgm:t>
        <a:bodyPr/>
        <a:lstStyle/>
        <a:p>
          <a:endParaRPr lang="zh-CN" altLang="en-US" sz="1050"/>
        </a:p>
      </dgm:t>
    </dgm:pt>
    <dgm:pt modelId="{1BAFCCC7-25BF-4B90-934B-EA26521210F8}" type="sibTrans" cxnId="{340059FF-8EE8-43E0-B26D-8D4472850998}">
      <dgm:prSet/>
      <dgm:spPr/>
      <dgm:t>
        <a:bodyPr/>
        <a:lstStyle/>
        <a:p>
          <a:endParaRPr lang="zh-CN" altLang="en-US" sz="1050"/>
        </a:p>
      </dgm:t>
    </dgm:pt>
    <dgm:pt modelId="{840F9246-75C3-4BC2-A310-12AD7941BBE1}">
      <dgm:prSet custT="1"/>
      <dgm:spPr/>
      <dgm:t>
        <a:bodyPr/>
        <a:lstStyle/>
        <a:p>
          <a:r>
            <a:rPr lang="zh-CN" altLang="en-US" sz="2400" dirty="0"/>
            <a:t>点积</a:t>
          </a:r>
        </a:p>
      </dgm:t>
    </dgm:pt>
    <dgm:pt modelId="{D06B9018-874C-4309-91BD-D85CB82896A1}" type="parTrans" cxnId="{D0FBB796-5B15-41FC-9874-587762E384E2}">
      <dgm:prSet/>
      <dgm:spPr/>
      <dgm:t>
        <a:bodyPr/>
        <a:lstStyle/>
        <a:p>
          <a:endParaRPr lang="zh-CN" altLang="en-US" sz="1050"/>
        </a:p>
      </dgm:t>
    </dgm:pt>
    <dgm:pt modelId="{BDABE439-2FAA-497B-A236-8FB86BB4ECD1}" type="sibTrans" cxnId="{D0FBB796-5B15-41FC-9874-587762E384E2}">
      <dgm:prSet/>
      <dgm:spPr/>
      <dgm:t>
        <a:bodyPr/>
        <a:lstStyle/>
        <a:p>
          <a:endParaRPr lang="zh-CN" altLang="en-US" sz="1050"/>
        </a:p>
      </dgm:t>
    </dgm:pt>
    <dgm:pt modelId="{0B0927E5-E7FC-48DB-811C-8CCB55412AC4}">
      <dgm:prSet custT="1"/>
      <dgm:spPr/>
      <dgm:t>
        <a:bodyPr/>
        <a:lstStyle/>
        <a:p>
          <a:r>
            <a:rPr lang="zh-CN" altLang="en-US" sz="2400" dirty="0"/>
            <a:t>欧式距离</a:t>
          </a:r>
          <a:r>
            <a:rPr lang="en-US" altLang="en-US" sz="2400" dirty="0"/>
            <a:t>L2</a:t>
          </a:r>
          <a:endParaRPr lang="zh-CN" altLang="en-US" sz="2400" dirty="0"/>
        </a:p>
      </dgm:t>
    </dgm:pt>
    <dgm:pt modelId="{DE512381-2B8A-47E4-8B8F-F7291B66FF88}" type="parTrans" cxnId="{1845EBA3-DFE9-422E-AB31-7F5D18066849}">
      <dgm:prSet/>
      <dgm:spPr/>
      <dgm:t>
        <a:bodyPr/>
        <a:lstStyle/>
        <a:p>
          <a:endParaRPr lang="zh-CN" altLang="en-US" sz="1050"/>
        </a:p>
      </dgm:t>
    </dgm:pt>
    <dgm:pt modelId="{42AD2AEC-3B29-4211-A2C5-0994437783A6}" type="sibTrans" cxnId="{1845EBA3-DFE9-422E-AB31-7F5D18066849}">
      <dgm:prSet/>
      <dgm:spPr/>
      <dgm:t>
        <a:bodyPr/>
        <a:lstStyle/>
        <a:p>
          <a:endParaRPr lang="zh-CN" altLang="en-US" sz="1050"/>
        </a:p>
      </dgm:t>
    </dgm:pt>
    <dgm:pt modelId="{C98207C5-D1AC-46D0-BC56-23387B1D23C5}">
      <dgm:prSet custT="1"/>
      <dgm:spPr/>
      <dgm:t>
        <a:bodyPr/>
        <a:lstStyle/>
        <a:p>
          <a:r>
            <a:rPr lang="zh-CN" altLang="en-US" sz="2400" dirty="0"/>
            <a:t>点积</a:t>
          </a:r>
          <a:r>
            <a:rPr lang="en-US" altLang="en-US" sz="2400" dirty="0"/>
            <a:t>+Normalization</a:t>
          </a:r>
          <a:endParaRPr lang="zh-CN" altLang="en-US" sz="2400" dirty="0"/>
        </a:p>
      </dgm:t>
    </dgm:pt>
    <dgm:pt modelId="{2486A3E1-97AB-4E0B-926F-7B1F34B64EEA}" type="parTrans" cxnId="{351116CA-DECF-4220-9165-BB02A235D1D2}">
      <dgm:prSet/>
      <dgm:spPr/>
      <dgm:t>
        <a:bodyPr/>
        <a:lstStyle/>
        <a:p>
          <a:endParaRPr lang="zh-CN" altLang="en-US" sz="1050"/>
        </a:p>
      </dgm:t>
    </dgm:pt>
    <dgm:pt modelId="{902E14D8-7084-4E14-8142-FC1F1392DF8E}" type="sibTrans" cxnId="{351116CA-DECF-4220-9165-BB02A235D1D2}">
      <dgm:prSet/>
      <dgm:spPr/>
      <dgm:t>
        <a:bodyPr/>
        <a:lstStyle/>
        <a:p>
          <a:endParaRPr lang="zh-CN" altLang="en-US" sz="1050"/>
        </a:p>
      </dgm:t>
    </dgm:pt>
    <dgm:pt modelId="{06EA23BF-457A-4528-AD88-C7C5213CBD76}" type="pres">
      <dgm:prSet presAssocID="{4F7DCBD5-C18B-419A-81E8-8925B214F2DA}" presName="linear" presStyleCnt="0">
        <dgm:presLayoutVars>
          <dgm:animLvl val="lvl"/>
          <dgm:resizeHandles val="exact"/>
        </dgm:presLayoutVars>
      </dgm:prSet>
      <dgm:spPr/>
    </dgm:pt>
    <dgm:pt modelId="{FDDFAEB8-1192-4392-AB19-B7246B197D7E}" type="pres">
      <dgm:prSet presAssocID="{5A440FE2-D3DF-4365-9A0A-4D499C0145EB}" presName="parentText" presStyleLbl="node1" presStyleIdx="0" presStyleCnt="4">
        <dgm:presLayoutVars>
          <dgm:chMax val="0"/>
          <dgm:bulletEnabled val="1"/>
        </dgm:presLayoutVars>
      </dgm:prSet>
      <dgm:spPr/>
    </dgm:pt>
    <dgm:pt modelId="{5370E3DD-4D40-4EF5-B96E-A85BAF2FACCA}" type="pres">
      <dgm:prSet presAssocID="{1BAFCCC7-25BF-4B90-934B-EA26521210F8}" presName="spacer" presStyleCnt="0"/>
      <dgm:spPr/>
    </dgm:pt>
    <dgm:pt modelId="{AFCE3180-DB6F-4101-AB7F-F3D40EE029AA}" type="pres">
      <dgm:prSet presAssocID="{840F9246-75C3-4BC2-A310-12AD7941BBE1}" presName="parentText" presStyleLbl="node1" presStyleIdx="1" presStyleCnt="4">
        <dgm:presLayoutVars>
          <dgm:chMax val="0"/>
          <dgm:bulletEnabled val="1"/>
        </dgm:presLayoutVars>
      </dgm:prSet>
      <dgm:spPr/>
    </dgm:pt>
    <dgm:pt modelId="{45BC62A4-EA64-4E53-B332-CEA669AA07ED}" type="pres">
      <dgm:prSet presAssocID="{BDABE439-2FAA-497B-A236-8FB86BB4ECD1}" presName="spacer" presStyleCnt="0"/>
      <dgm:spPr/>
    </dgm:pt>
    <dgm:pt modelId="{0287633E-DA01-4891-B198-C99980D10C6A}" type="pres">
      <dgm:prSet presAssocID="{0B0927E5-E7FC-48DB-811C-8CCB55412AC4}" presName="parentText" presStyleLbl="node1" presStyleIdx="2" presStyleCnt="4">
        <dgm:presLayoutVars>
          <dgm:chMax val="0"/>
          <dgm:bulletEnabled val="1"/>
        </dgm:presLayoutVars>
      </dgm:prSet>
      <dgm:spPr/>
    </dgm:pt>
    <dgm:pt modelId="{A4297343-0683-469E-91D3-D3CBFD9DF892}" type="pres">
      <dgm:prSet presAssocID="{42AD2AEC-3B29-4211-A2C5-0994437783A6}" presName="spacer" presStyleCnt="0"/>
      <dgm:spPr/>
    </dgm:pt>
    <dgm:pt modelId="{026CF401-109B-41D6-851C-F8A3E8B2678E}" type="pres">
      <dgm:prSet presAssocID="{C98207C5-D1AC-46D0-BC56-23387B1D23C5}" presName="parentText" presStyleLbl="node1" presStyleIdx="3" presStyleCnt="4">
        <dgm:presLayoutVars>
          <dgm:chMax val="0"/>
          <dgm:bulletEnabled val="1"/>
        </dgm:presLayoutVars>
      </dgm:prSet>
      <dgm:spPr/>
    </dgm:pt>
  </dgm:ptLst>
  <dgm:cxnLst>
    <dgm:cxn modelId="{0AE62710-0B46-40E7-B34A-742E828AA46F}" type="presOf" srcId="{C98207C5-D1AC-46D0-BC56-23387B1D23C5}" destId="{026CF401-109B-41D6-851C-F8A3E8B2678E}" srcOrd="0" destOrd="0" presId="urn:microsoft.com/office/officeart/2005/8/layout/vList2"/>
    <dgm:cxn modelId="{63AA9A16-E8B6-448F-BD57-ECC43B93D355}" type="presOf" srcId="{4F7DCBD5-C18B-419A-81E8-8925B214F2DA}" destId="{06EA23BF-457A-4528-AD88-C7C5213CBD76}" srcOrd="0" destOrd="0" presId="urn:microsoft.com/office/officeart/2005/8/layout/vList2"/>
    <dgm:cxn modelId="{5F5F7838-9296-404C-AEB4-1609D4624E7D}" type="presOf" srcId="{840F9246-75C3-4BC2-A310-12AD7941BBE1}" destId="{AFCE3180-DB6F-4101-AB7F-F3D40EE029AA}" srcOrd="0" destOrd="0" presId="urn:microsoft.com/office/officeart/2005/8/layout/vList2"/>
    <dgm:cxn modelId="{D0DF0A7A-E618-4332-8CA9-F7D8C5FE75E0}" type="presOf" srcId="{5A440FE2-D3DF-4365-9A0A-4D499C0145EB}" destId="{FDDFAEB8-1192-4392-AB19-B7246B197D7E}" srcOrd="0" destOrd="0" presId="urn:microsoft.com/office/officeart/2005/8/layout/vList2"/>
    <dgm:cxn modelId="{D0FBB796-5B15-41FC-9874-587762E384E2}" srcId="{4F7DCBD5-C18B-419A-81E8-8925B214F2DA}" destId="{840F9246-75C3-4BC2-A310-12AD7941BBE1}" srcOrd="1" destOrd="0" parTransId="{D06B9018-874C-4309-91BD-D85CB82896A1}" sibTransId="{BDABE439-2FAA-497B-A236-8FB86BB4ECD1}"/>
    <dgm:cxn modelId="{1845EBA3-DFE9-422E-AB31-7F5D18066849}" srcId="{4F7DCBD5-C18B-419A-81E8-8925B214F2DA}" destId="{0B0927E5-E7FC-48DB-811C-8CCB55412AC4}" srcOrd="2" destOrd="0" parTransId="{DE512381-2B8A-47E4-8B8F-F7291B66FF88}" sibTransId="{42AD2AEC-3B29-4211-A2C5-0994437783A6}"/>
    <dgm:cxn modelId="{351116CA-DECF-4220-9165-BB02A235D1D2}" srcId="{4F7DCBD5-C18B-419A-81E8-8925B214F2DA}" destId="{C98207C5-D1AC-46D0-BC56-23387B1D23C5}" srcOrd="3" destOrd="0" parTransId="{2486A3E1-97AB-4E0B-926F-7B1F34B64EEA}" sibTransId="{902E14D8-7084-4E14-8142-FC1F1392DF8E}"/>
    <dgm:cxn modelId="{757554F4-2A17-4ABA-9186-E40FB985D166}" type="presOf" srcId="{0B0927E5-E7FC-48DB-811C-8CCB55412AC4}" destId="{0287633E-DA01-4891-B198-C99980D10C6A}" srcOrd="0" destOrd="0" presId="urn:microsoft.com/office/officeart/2005/8/layout/vList2"/>
    <dgm:cxn modelId="{340059FF-8EE8-43E0-B26D-8D4472850998}" srcId="{4F7DCBD5-C18B-419A-81E8-8925B214F2DA}" destId="{5A440FE2-D3DF-4365-9A0A-4D499C0145EB}" srcOrd="0" destOrd="0" parTransId="{EF244ACA-19AA-4F89-A141-C5B65C4A23BE}" sibTransId="{1BAFCCC7-25BF-4B90-934B-EA26521210F8}"/>
    <dgm:cxn modelId="{1BA2600D-6979-4469-8064-7E60E47D403E}" type="presParOf" srcId="{06EA23BF-457A-4528-AD88-C7C5213CBD76}" destId="{FDDFAEB8-1192-4392-AB19-B7246B197D7E}" srcOrd="0" destOrd="0" presId="urn:microsoft.com/office/officeart/2005/8/layout/vList2"/>
    <dgm:cxn modelId="{AC639906-5B62-405E-B2F7-967A844893F5}" type="presParOf" srcId="{06EA23BF-457A-4528-AD88-C7C5213CBD76}" destId="{5370E3DD-4D40-4EF5-B96E-A85BAF2FACCA}" srcOrd="1" destOrd="0" presId="urn:microsoft.com/office/officeart/2005/8/layout/vList2"/>
    <dgm:cxn modelId="{973D3683-0D08-44F6-9788-A24E2FD32E18}" type="presParOf" srcId="{06EA23BF-457A-4528-AD88-C7C5213CBD76}" destId="{AFCE3180-DB6F-4101-AB7F-F3D40EE029AA}" srcOrd="2" destOrd="0" presId="urn:microsoft.com/office/officeart/2005/8/layout/vList2"/>
    <dgm:cxn modelId="{181D6FED-7906-44F5-9D09-1088BFAF4221}" type="presParOf" srcId="{06EA23BF-457A-4528-AD88-C7C5213CBD76}" destId="{45BC62A4-EA64-4E53-B332-CEA669AA07ED}" srcOrd="3" destOrd="0" presId="urn:microsoft.com/office/officeart/2005/8/layout/vList2"/>
    <dgm:cxn modelId="{B70AB8DB-E081-4E77-BDC5-70C3ACA48B35}" type="presParOf" srcId="{06EA23BF-457A-4528-AD88-C7C5213CBD76}" destId="{0287633E-DA01-4891-B198-C99980D10C6A}" srcOrd="4" destOrd="0" presId="urn:microsoft.com/office/officeart/2005/8/layout/vList2"/>
    <dgm:cxn modelId="{CA98E3CD-6F8B-4EE5-AD78-90985422E142}" type="presParOf" srcId="{06EA23BF-457A-4528-AD88-C7C5213CBD76}" destId="{A4297343-0683-469E-91D3-D3CBFD9DF892}" srcOrd="5" destOrd="0" presId="urn:microsoft.com/office/officeart/2005/8/layout/vList2"/>
    <dgm:cxn modelId="{A65CBAD8-AAEF-4D8C-A5B0-C8C8CAD7F51E}" type="presParOf" srcId="{06EA23BF-457A-4528-AD88-C7C5213CBD76}" destId="{026CF401-109B-41D6-851C-F8A3E8B2678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DE6244-3DD2-4DF6-A6C5-A9505F105224}"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zh-CN" altLang="en-US"/>
        </a:p>
      </dgm:t>
    </dgm:pt>
    <dgm:pt modelId="{FA5DBC03-7D8B-4B05-8514-151C92D7AFEB}">
      <dgm:prSet phldrT="[文本]"/>
      <dgm:spPr>
        <a:solidFill>
          <a:schemeClr val="tx2">
            <a:lumMod val="10000"/>
            <a:lumOff val="90000"/>
          </a:schemeClr>
        </a:solidFill>
      </dgm:spPr>
      <dgm:t>
        <a:bodyPr/>
        <a:lstStyle/>
        <a:p>
          <a:r>
            <a:rPr lang="zh-CN" altLang="en-US" dirty="0">
              <a:solidFill>
                <a:schemeClr val="tx1"/>
              </a:solidFill>
            </a:rPr>
            <a:t>模型输入</a:t>
          </a:r>
        </a:p>
      </dgm:t>
    </dgm:pt>
    <dgm:pt modelId="{0578B5BC-9FDB-4B48-AAE3-B3BA644647D6}" type="parTrans" cxnId="{8519DB0D-9BBA-4FC2-A642-F9299A88D5F4}">
      <dgm:prSet/>
      <dgm:spPr/>
      <dgm:t>
        <a:bodyPr/>
        <a:lstStyle/>
        <a:p>
          <a:endParaRPr lang="zh-CN" altLang="en-US"/>
        </a:p>
      </dgm:t>
    </dgm:pt>
    <dgm:pt modelId="{3C173538-C2F1-4251-84C4-839EEE575239}" type="sibTrans" cxnId="{8519DB0D-9BBA-4FC2-A642-F9299A88D5F4}">
      <dgm:prSet/>
      <dgm:spPr/>
      <dgm:t>
        <a:bodyPr/>
        <a:lstStyle/>
        <a:p>
          <a:endParaRPr lang="zh-CN" altLang="en-US"/>
        </a:p>
      </dgm:t>
    </dgm:pt>
    <dgm:pt modelId="{D660C5DB-A508-462B-91A3-21477B460752}">
      <dgm:prSet phldrT="[文本]"/>
      <dgm:spPr>
        <a:solidFill>
          <a:schemeClr val="tx2">
            <a:lumMod val="10000"/>
            <a:lumOff val="90000"/>
          </a:schemeClr>
        </a:solidFill>
      </dgm:spPr>
      <dgm:t>
        <a:bodyPr/>
        <a:lstStyle/>
        <a:p>
          <a:r>
            <a:rPr lang="zh-CN" altLang="en-US" dirty="0">
              <a:solidFill>
                <a:schemeClr val="tx1"/>
              </a:solidFill>
            </a:rPr>
            <a:t>文本向量</a:t>
          </a:r>
        </a:p>
      </dgm:t>
    </dgm:pt>
    <dgm:pt modelId="{2372E54B-71A9-4945-AA5A-9E5B2B32B7B9}" type="parTrans" cxnId="{8BDB93DC-8030-4514-8A38-2147F33009DF}">
      <dgm:prSet/>
      <dgm:spPr/>
      <dgm:t>
        <a:bodyPr/>
        <a:lstStyle/>
        <a:p>
          <a:endParaRPr lang="zh-CN" altLang="en-US"/>
        </a:p>
      </dgm:t>
    </dgm:pt>
    <dgm:pt modelId="{20C8C6B7-C868-4876-90D1-D031F5E05E3D}" type="sibTrans" cxnId="{8BDB93DC-8030-4514-8A38-2147F33009DF}">
      <dgm:prSet/>
      <dgm:spPr/>
      <dgm:t>
        <a:bodyPr/>
        <a:lstStyle/>
        <a:p>
          <a:endParaRPr lang="zh-CN" altLang="en-US"/>
        </a:p>
      </dgm:t>
    </dgm:pt>
    <dgm:pt modelId="{92BDFA4D-0CB7-4B1B-B6D8-DC65CC12E565}">
      <dgm:prSet phldrT="[文本]"/>
      <dgm:spPr>
        <a:solidFill>
          <a:schemeClr val="tx2">
            <a:lumMod val="10000"/>
            <a:lumOff val="90000"/>
          </a:schemeClr>
        </a:solidFill>
      </dgm:spPr>
      <dgm:t>
        <a:bodyPr/>
        <a:lstStyle/>
        <a:p>
          <a:r>
            <a:rPr lang="zh-CN" altLang="en-US" dirty="0">
              <a:solidFill>
                <a:schemeClr val="tx1"/>
              </a:solidFill>
            </a:rPr>
            <a:t>语音向量</a:t>
          </a:r>
        </a:p>
      </dgm:t>
    </dgm:pt>
    <dgm:pt modelId="{4B1DFA9C-4B6A-40BC-A30D-84AC9AA2755B}" type="parTrans" cxnId="{CEA7A3D6-67EB-4F6C-9964-145482E8674E}">
      <dgm:prSet/>
      <dgm:spPr/>
      <dgm:t>
        <a:bodyPr/>
        <a:lstStyle/>
        <a:p>
          <a:endParaRPr lang="zh-CN" altLang="en-US"/>
        </a:p>
      </dgm:t>
    </dgm:pt>
    <dgm:pt modelId="{D801E3D1-BE13-45A2-9203-3D17D78066CB}" type="sibTrans" cxnId="{CEA7A3D6-67EB-4F6C-9964-145482E8674E}">
      <dgm:prSet/>
      <dgm:spPr/>
      <dgm:t>
        <a:bodyPr/>
        <a:lstStyle/>
        <a:p>
          <a:endParaRPr lang="zh-CN" altLang="en-US"/>
        </a:p>
      </dgm:t>
    </dgm:pt>
    <dgm:pt modelId="{E1D908F7-3436-469A-9964-7308E7316BBD}">
      <dgm:prSet phldrT="[文本]"/>
      <dgm:spPr>
        <a:solidFill>
          <a:schemeClr val="tx2">
            <a:lumMod val="10000"/>
            <a:lumOff val="90000"/>
          </a:schemeClr>
        </a:solidFill>
      </dgm:spPr>
      <dgm:t>
        <a:bodyPr/>
        <a:lstStyle/>
        <a:p>
          <a:r>
            <a:rPr lang="zh-CN" altLang="en-US" dirty="0">
              <a:solidFill>
                <a:schemeClr val="tx1"/>
              </a:solidFill>
            </a:rPr>
            <a:t>图像向量</a:t>
          </a:r>
        </a:p>
      </dgm:t>
    </dgm:pt>
    <dgm:pt modelId="{C9E1AB19-3920-4286-8457-FCB6B634B982}" type="parTrans" cxnId="{E609451A-31DE-4C49-B8E1-C1FD89AF5598}">
      <dgm:prSet/>
      <dgm:spPr/>
      <dgm:t>
        <a:bodyPr/>
        <a:lstStyle/>
        <a:p>
          <a:endParaRPr lang="zh-CN" altLang="en-US"/>
        </a:p>
      </dgm:t>
    </dgm:pt>
    <dgm:pt modelId="{B9B19A18-F4F6-4602-B8A9-D6A1391CA317}" type="sibTrans" cxnId="{E609451A-31DE-4C49-B8E1-C1FD89AF5598}">
      <dgm:prSet/>
      <dgm:spPr/>
      <dgm:t>
        <a:bodyPr/>
        <a:lstStyle/>
        <a:p>
          <a:endParaRPr lang="zh-CN" altLang="en-US"/>
        </a:p>
      </dgm:t>
    </dgm:pt>
    <dgm:pt modelId="{31980B37-4A68-45C2-88EE-1A41CC693A01}" type="pres">
      <dgm:prSet presAssocID="{5FDE6244-3DD2-4DF6-A6C5-A9505F105224}" presName="Name0" presStyleCnt="0">
        <dgm:presLayoutVars>
          <dgm:chMax val="1"/>
          <dgm:chPref val="1"/>
          <dgm:dir/>
          <dgm:animOne val="branch"/>
          <dgm:animLvl val="lvl"/>
        </dgm:presLayoutVars>
      </dgm:prSet>
      <dgm:spPr/>
    </dgm:pt>
    <dgm:pt modelId="{5C3578D1-C34B-4723-AC8A-A4B7446A16C6}" type="pres">
      <dgm:prSet presAssocID="{FA5DBC03-7D8B-4B05-8514-151C92D7AFEB}" presName="singleCycle" presStyleCnt="0"/>
      <dgm:spPr/>
    </dgm:pt>
    <dgm:pt modelId="{FDB350C6-841B-4137-8A01-7358B5FC4CBE}" type="pres">
      <dgm:prSet presAssocID="{FA5DBC03-7D8B-4B05-8514-151C92D7AFEB}" presName="singleCenter" presStyleLbl="node1" presStyleIdx="0" presStyleCnt="4">
        <dgm:presLayoutVars>
          <dgm:chMax val="7"/>
          <dgm:chPref val="7"/>
        </dgm:presLayoutVars>
      </dgm:prSet>
      <dgm:spPr/>
    </dgm:pt>
    <dgm:pt modelId="{7FB8780A-6B8D-4F09-AFB7-05B6ACF73C85}" type="pres">
      <dgm:prSet presAssocID="{2372E54B-71A9-4945-AA5A-9E5B2B32B7B9}" presName="Name56" presStyleLbl="parChTrans1D2" presStyleIdx="0" presStyleCnt="3"/>
      <dgm:spPr/>
    </dgm:pt>
    <dgm:pt modelId="{EF2C7D0F-2C91-4B41-9F35-9A19FF39E9E8}" type="pres">
      <dgm:prSet presAssocID="{D660C5DB-A508-462B-91A3-21477B460752}" presName="text0" presStyleLbl="node1" presStyleIdx="1" presStyleCnt="4">
        <dgm:presLayoutVars>
          <dgm:bulletEnabled val="1"/>
        </dgm:presLayoutVars>
      </dgm:prSet>
      <dgm:spPr/>
    </dgm:pt>
    <dgm:pt modelId="{7B689A03-3FAE-430F-A70E-5F6C360FB833}" type="pres">
      <dgm:prSet presAssocID="{4B1DFA9C-4B6A-40BC-A30D-84AC9AA2755B}" presName="Name56" presStyleLbl="parChTrans1D2" presStyleIdx="1" presStyleCnt="3"/>
      <dgm:spPr/>
    </dgm:pt>
    <dgm:pt modelId="{39A9B7D4-4DE4-41C2-955D-EC093EA6D9B8}" type="pres">
      <dgm:prSet presAssocID="{92BDFA4D-0CB7-4B1B-B6D8-DC65CC12E565}" presName="text0" presStyleLbl="node1" presStyleIdx="2" presStyleCnt="4">
        <dgm:presLayoutVars>
          <dgm:bulletEnabled val="1"/>
        </dgm:presLayoutVars>
      </dgm:prSet>
      <dgm:spPr/>
    </dgm:pt>
    <dgm:pt modelId="{AA3329A1-D20A-461D-A810-4ECA34B0D534}" type="pres">
      <dgm:prSet presAssocID="{C9E1AB19-3920-4286-8457-FCB6B634B982}" presName="Name56" presStyleLbl="parChTrans1D2" presStyleIdx="2" presStyleCnt="3"/>
      <dgm:spPr/>
    </dgm:pt>
    <dgm:pt modelId="{4198C1B3-8594-467D-A2EA-61C63C54CB76}" type="pres">
      <dgm:prSet presAssocID="{E1D908F7-3436-469A-9964-7308E7316BBD}" presName="text0" presStyleLbl="node1" presStyleIdx="3" presStyleCnt="4">
        <dgm:presLayoutVars>
          <dgm:bulletEnabled val="1"/>
        </dgm:presLayoutVars>
      </dgm:prSet>
      <dgm:spPr/>
    </dgm:pt>
  </dgm:ptLst>
  <dgm:cxnLst>
    <dgm:cxn modelId="{8519DB0D-9BBA-4FC2-A642-F9299A88D5F4}" srcId="{5FDE6244-3DD2-4DF6-A6C5-A9505F105224}" destId="{FA5DBC03-7D8B-4B05-8514-151C92D7AFEB}" srcOrd="0" destOrd="0" parTransId="{0578B5BC-9FDB-4B48-AAE3-B3BA644647D6}" sibTransId="{3C173538-C2F1-4251-84C4-839EEE575239}"/>
    <dgm:cxn modelId="{E609451A-31DE-4C49-B8E1-C1FD89AF5598}" srcId="{FA5DBC03-7D8B-4B05-8514-151C92D7AFEB}" destId="{E1D908F7-3436-469A-9964-7308E7316BBD}" srcOrd="2" destOrd="0" parTransId="{C9E1AB19-3920-4286-8457-FCB6B634B982}" sibTransId="{B9B19A18-F4F6-4602-B8A9-D6A1391CA317}"/>
    <dgm:cxn modelId="{29501431-132B-438F-BFF6-A11C8E97D05B}" type="presOf" srcId="{FA5DBC03-7D8B-4B05-8514-151C92D7AFEB}" destId="{FDB350C6-841B-4137-8A01-7358B5FC4CBE}" srcOrd="0" destOrd="0" presId="urn:microsoft.com/office/officeart/2008/layout/RadialCluster"/>
    <dgm:cxn modelId="{58588241-1C87-4469-8E4D-D92E1CE79DB4}" type="presOf" srcId="{4B1DFA9C-4B6A-40BC-A30D-84AC9AA2755B}" destId="{7B689A03-3FAE-430F-A70E-5F6C360FB833}" srcOrd="0" destOrd="0" presId="urn:microsoft.com/office/officeart/2008/layout/RadialCluster"/>
    <dgm:cxn modelId="{4D119846-8455-40E2-88DE-8731957A1AD0}" type="presOf" srcId="{D660C5DB-A508-462B-91A3-21477B460752}" destId="{EF2C7D0F-2C91-4B41-9F35-9A19FF39E9E8}" srcOrd="0" destOrd="0" presId="urn:microsoft.com/office/officeart/2008/layout/RadialCluster"/>
    <dgm:cxn modelId="{3969C373-4625-436B-BC74-0C3FCD6443CF}" type="presOf" srcId="{92BDFA4D-0CB7-4B1B-B6D8-DC65CC12E565}" destId="{39A9B7D4-4DE4-41C2-955D-EC093EA6D9B8}" srcOrd="0" destOrd="0" presId="urn:microsoft.com/office/officeart/2008/layout/RadialCluster"/>
    <dgm:cxn modelId="{68F7E459-8692-40AE-881C-3104FB9BC879}" type="presOf" srcId="{5FDE6244-3DD2-4DF6-A6C5-A9505F105224}" destId="{31980B37-4A68-45C2-88EE-1A41CC693A01}" srcOrd="0" destOrd="0" presId="urn:microsoft.com/office/officeart/2008/layout/RadialCluster"/>
    <dgm:cxn modelId="{25FBA096-B5FE-4354-9324-26C3EFD44AB6}" type="presOf" srcId="{C9E1AB19-3920-4286-8457-FCB6B634B982}" destId="{AA3329A1-D20A-461D-A810-4ECA34B0D534}" srcOrd="0" destOrd="0" presId="urn:microsoft.com/office/officeart/2008/layout/RadialCluster"/>
    <dgm:cxn modelId="{1CBB46BC-DD93-4342-87FD-F6A146844817}" type="presOf" srcId="{E1D908F7-3436-469A-9964-7308E7316BBD}" destId="{4198C1B3-8594-467D-A2EA-61C63C54CB76}" srcOrd="0" destOrd="0" presId="urn:microsoft.com/office/officeart/2008/layout/RadialCluster"/>
    <dgm:cxn modelId="{CEA7A3D6-67EB-4F6C-9964-145482E8674E}" srcId="{FA5DBC03-7D8B-4B05-8514-151C92D7AFEB}" destId="{92BDFA4D-0CB7-4B1B-B6D8-DC65CC12E565}" srcOrd="1" destOrd="0" parTransId="{4B1DFA9C-4B6A-40BC-A30D-84AC9AA2755B}" sibTransId="{D801E3D1-BE13-45A2-9203-3D17D78066CB}"/>
    <dgm:cxn modelId="{8BDB93DC-8030-4514-8A38-2147F33009DF}" srcId="{FA5DBC03-7D8B-4B05-8514-151C92D7AFEB}" destId="{D660C5DB-A508-462B-91A3-21477B460752}" srcOrd="0" destOrd="0" parTransId="{2372E54B-71A9-4945-AA5A-9E5B2B32B7B9}" sibTransId="{20C8C6B7-C868-4876-90D1-D031F5E05E3D}"/>
    <dgm:cxn modelId="{A767B1ED-9856-408C-90F8-432B55C76FBB}" type="presOf" srcId="{2372E54B-71A9-4945-AA5A-9E5B2B32B7B9}" destId="{7FB8780A-6B8D-4F09-AFB7-05B6ACF73C85}" srcOrd="0" destOrd="0" presId="urn:microsoft.com/office/officeart/2008/layout/RadialCluster"/>
    <dgm:cxn modelId="{C3B0CA5F-71DC-4273-B625-E6BBBD0A9186}" type="presParOf" srcId="{31980B37-4A68-45C2-88EE-1A41CC693A01}" destId="{5C3578D1-C34B-4723-AC8A-A4B7446A16C6}" srcOrd="0" destOrd="0" presId="urn:microsoft.com/office/officeart/2008/layout/RadialCluster"/>
    <dgm:cxn modelId="{4C7A727D-37E1-4081-8C05-16E07E0EF090}" type="presParOf" srcId="{5C3578D1-C34B-4723-AC8A-A4B7446A16C6}" destId="{FDB350C6-841B-4137-8A01-7358B5FC4CBE}" srcOrd="0" destOrd="0" presId="urn:microsoft.com/office/officeart/2008/layout/RadialCluster"/>
    <dgm:cxn modelId="{591D2118-378D-4568-8637-B5B3FE60EDF6}" type="presParOf" srcId="{5C3578D1-C34B-4723-AC8A-A4B7446A16C6}" destId="{7FB8780A-6B8D-4F09-AFB7-05B6ACF73C85}" srcOrd="1" destOrd="0" presId="urn:microsoft.com/office/officeart/2008/layout/RadialCluster"/>
    <dgm:cxn modelId="{7520FC44-3BA7-4920-92F9-2CAA91D31EB4}" type="presParOf" srcId="{5C3578D1-C34B-4723-AC8A-A4B7446A16C6}" destId="{EF2C7D0F-2C91-4B41-9F35-9A19FF39E9E8}" srcOrd="2" destOrd="0" presId="urn:microsoft.com/office/officeart/2008/layout/RadialCluster"/>
    <dgm:cxn modelId="{CACFAA0D-0464-452B-B4E2-993F5EABC0A9}" type="presParOf" srcId="{5C3578D1-C34B-4723-AC8A-A4B7446A16C6}" destId="{7B689A03-3FAE-430F-A70E-5F6C360FB833}" srcOrd="3" destOrd="0" presId="urn:microsoft.com/office/officeart/2008/layout/RadialCluster"/>
    <dgm:cxn modelId="{DA086C2E-7094-4963-9763-052563D39983}" type="presParOf" srcId="{5C3578D1-C34B-4723-AC8A-A4B7446A16C6}" destId="{39A9B7D4-4DE4-41C2-955D-EC093EA6D9B8}" srcOrd="4" destOrd="0" presId="urn:microsoft.com/office/officeart/2008/layout/RadialCluster"/>
    <dgm:cxn modelId="{46EAF298-F133-4259-8B09-25089BE485B0}" type="presParOf" srcId="{5C3578D1-C34B-4723-AC8A-A4B7446A16C6}" destId="{AA3329A1-D20A-461D-A810-4ECA34B0D534}" srcOrd="5" destOrd="0" presId="urn:microsoft.com/office/officeart/2008/layout/RadialCluster"/>
    <dgm:cxn modelId="{92923219-F082-4494-9387-A2EC0D9B6624}" type="presParOf" srcId="{5C3578D1-C34B-4723-AC8A-A4B7446A16C6}" destId="{4198C1B3-8594-467D-A2EA-61C63C54CB76}"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7A689-FC4A-4FDF-BDDD-890A8474DEF9}">
      <dsp:nvSpPr>
        <dsp:cNvPr id="0" name=""/>
        <dsp:cNvSpPr/>
      </dsp:nvSpPr>
      <dsp:spPr>
        <a:xfrm>
          <a:off x="0" y="0"/>
          <a:ext cx="3527575" cy="396120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8000" tIns="330200" rIns="275024" bIns="330200" numCol="1" spcCol="1270" rtlCol="0" anchor="t" anchorCtr="0">
          <a:noAutofit/>
        </a:bodyPr>
        <a:lstStyle/>
        <a:p>
          <a:pPr marL="0" lvl="0" indent="0" algn="l" defTabSz="889000" rtl="0">
            <a:lnSpc>
              <a:spcPct val="90000"/>
            </a:lnSpc>
            <a:spcBef>
              <a:spcPct val="0"/>
            </a:spcBef>
            <a:spcAft>
              <a:spcPct val="35000"/>
            </a:spcAft>
            <a:buNone/>
          </a:pPr>
          <a:r>
            <a:rPr lang="zh-CN" altLang="zh-CN" sz="2000" kern="1200" baseline="0" noProof="0" dirty="0">
              <a:solidFill>
                <a:schemeClr val="accent1">
                  <a:lumMod val="75000"/>
                </a:schemeClr>
              </a:solidFill>
              <a:latin typeface="Microsoft YaHei UI" panose="020B0503020204020204" pitchFamily="34" charset="-122"/>
              <a:ea typeface="Microsoft YaHei UI" panose="020B0503020204020204" pitchFamily="34" charset="-122"/>
            </a:rPr>
            <a:t>万物皆可向量化</a:t>
          </a:r>
        </a:p>
        <a:p>
          <a:pPr marL="0" lvl="0" indent="0" algn="l" defTabSz="889000" rtl="0">
            <a:lnSpc>
              <a:spcPct val="90000"/>
            </a:lnSpc>
            <a:spcBef>
              <a:spcPct val="0"/>
            </a:spcBef>
            <a:spcAft>
              <a:spcPct val="35000"/>
            </a:spcAft>
            <a:buNone/>
          </a:pPr>
          <a:r>
            <a:rPr lang="zh-CN" altLang="en-US" sz="1200" b="0" kern="1200" baseline="0" noProof="0" dirty="0">
              <a:latin typeface="Microsoft YaHei UI" panose="020B0503020204020204" pitchFamily="34" charset="-122"/>
              <a:ea typeface="Microsoft YaHei UI" panose="020B0503020204020204" pitchFamily="34" charset="-122"/>
            </a:rPr>
            <a:t>什么是向量？</a:t>
          </a:r>
          <a:endParaRPr lang="en-US" altLang="zh-CN" sz="1200" b="0" kern="1200" baseline="0" noProof="0" dirty="0">
            <a:latin typeface="Microsoft YaHei UI" panose="020B0503020204020204" pitchFamily="34" charset="-122"/>
            <a:ea typeface="Microsoft YaHei UI" panose="020B0503020204020204" pitchFamily="34" charset="-122"/>
          </a:endParaRPr>
        </a:p>
        <a:p>
          <a:pPr marL="0" lvl="0" indent="0" algn="l" defTabSz="889000" rtl="0">
            <a:lnSpc>
              <a:spcPct val="90000"/>
            </a:lnSpc>
            <a:spcBef>
              <a:spcPct val="0"/>
            </a:spcBef>
            <a:spcAft>
              <a:spcPct val="35000"/>
            </a:spcAft>
            <a:buNone/>
          </a:pPr>
          <a:r>
            <a:rPr lang="zh-CN" altLang="zh-CN" sz="1200" b="0" kern="1200" baseline="0" noProof="0" dirty="0">
              <a:latin typeface="Microsoft YaHei UI" panose="020B0503020204020204" pitchFamily="34" charset="-122"/>
              <a:ea typeface="Microsoft YaHei UI" panose="020B0503020204020204" pitchFamily="34" charset="-122"/>
            </a:rPr>
            <a:t>向量相似性如何计算？</a:t>
          </a:r>
          <a:endParaRPr lang="en-US" altLang="zh-CN" sz="1200" b="0" kern="1200" baseline="0" noProof="0" dirty="0">
            <a:latin typeface="Microsoft YaHei UI" panose="020B0503020204020204" pitchFamily="34" charset="-122"/>
            <a:ea typeface="Microsoft YaHei UI" panose="020B0503020204020204" pitchFamily="34" charset="-122"/>
          </a:endParaRPr>
        </a:p>
        <a:p>
          <a:pPr marL="0" lvl="0" indent="0" algn="l" defTabSz="889000" rtl="0">
            <a:lnSpc>
              <a:spcPct val="90000"/>
            </a:lnSpc>
            <a:spcBef>
              <a:spcPct val="0"/>
            </a:spcBef>
            <a:spcAft>
              <a:spcPct val="35000"/>
            </a:spcAft>
            <a:buNone/>
          </a:pPr>
          <a:r>
            <a:rPr lang="zh-CN" altLang="zh-CN" sz="1200" b="0" kern="1200" baseline="0" noProof="0" dirty="0">
              <a:latin typeface="Microsoft YaHei UI" panose="020B0503020204020204" pitchFamily="34" charset="-122"/>
              <a:ea typeface="Microsoft YaHei UI" panose="020B0503020204020204" pitchFamily="34" charset="-122"/>
            </a:rPr>
            <a:t>向量与</a:t>
          </a:r>
          <a:r>
            <a:rPr lang="en-US" altLang="zh-CN" sz="1200" b="0" kern="1200" baseline="0" noProof="0" dirty="0">
              <a:latin typeface="Microsoft YaHei UI" panose="020B0503020204020204" pitchFamily="34" charset="-122"/>
              <a:ea typeface="Microsoft YaHei UI" panose="020B0503020204020204" pitchFamily="34" charset="-122"/>
            </a:rPr>
            <a:t>AI</a:t>
          </a:r>
          <a:r>
            <a:rPr lang="zh-CN" altLang="zh-CN" sz="1200" b="0" kern="1200" baseline="0" noProof="0" dirty="0">
              <a:latin typeface="Microsoft YaHei UI" panose="020B0503020204020204" pitchFamily="34" charset="-122"/>
              <a:ea typeface="Microsoft YaHei UI" panose="020B0503020204020204" pitchFamily="34" charset="-122"/>
            </a:rPr>
            <a:t>有什么关系？</a:t>
          </a:r>
          <a:endParaRPr lang="en-US" altLang="zh-CN" sz="1200" kern="1200" baseline="0" noProof="0" dirty="0">
            <a:latin typeface="Microsoft YaHei UI" panose="020B0503020204020204" pitchFamily="34" charset="-122"/>
            <a:ea typeface="Microsoft YaHei UI" panose="020B0503020204020204" pitchFamily="34" charset="-122"/>
          </a:endParaRPr>
        </a:p>
      </dsp:txBody>
      <dsp:txXfrm>
        <a:off x="0" y="1505257"/>
        <a:ext cx="3527575" cy="2376723"/>
      </dsp:txXfrm>
    </dsp:sp>
    <dsp:sp modelId="{94E9EF1A-1D07-4210-9402-6C559E90358A}">
      <dsp:nvSpPr>
        <dsp:cNvPr id="0" name=""/>
        <dsp:cNvSpPr/>
      </dsp:nvSpPr>
      <dsp:spPr>
        <a:xfrm>
          <a:off x="1169607" y="396120"/>
          <a:ext cx="1188361" cy="118836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649" tIns="12700" rIns="92649" bIns="12700" numCol="1" spcCol="1270" rtlCol="0" anchor="ctr" anchorCtr="0">
          <a:noAutofit/>
        </a:bodyPr>
        <a:lstStyle/>
        <a:p>
          <a:pPr marL="0" lvl="0" indent="0" algn="ctr" defTabSz="2133600" rtl="0">
            <a:lnSpc>
              <a:spcPct val="90000"/>
            </a:lnSpc>
            <a:spcBef>
              <a:spcPct val="0"/>
            </a:spcBef>
            <a:spcAft>
              <a:spcPct val="35000"/>
            </a:spcAft>
            <a:buNone/>
          </a:pPr>
          <a:r>
            <a:rPr lang="en-US" altLang="zh-CN" sz="4800" kern="1200" baseline="0" noProof="0">
              <a:latin typeface="Microsoft YaHei UI" panose="020B0503020204020204" pitchFamily="34" charset="-122"/>
              <a:ea typeface="Microsoft YaHei UI" panose="020B0503020204020204" pitchFamily="34" charset="-122"/>
            </a:rPr>
            <a:t>1</a:t>
          </a:r>
          <a:endParaRPr lang="zh-CN" altLang="en-US" sz="4800" kern="1200" baseline="0" noProof="0" dirty="0">
            <a:latin typeface="Microsoft YaHei UI" panose="020B0503020204020204" pitchFamily="34" charset="-122"/>
            <a:ea typeface="Microsoft YaHei UI" panose="020B0503020204020204" pitchFamily="34" charset="-122"/>
          </a:endParaRPr>
        </a:p>
      </dsp:txBody>
      <dsp:txXfrm>
        <a:off x="1169607" y="396120"/>
        <a:ext cx="1188361" cy="1188361"/>
      </dsp:txXfrm>
    </dsp:sp>
    <dsp:sp modelId="{B9E74D06-8974-46A7-BDE8-CAC0846523DB}">
      <dsp:nvSpPr>
        <dsp:cNvPr id="0" name=""/>
        <dsp:cNvSpPr/>
      </dsp:nvSpPr>
      <dsp:spPr>
        <a:xfrm>
          <a:off x="0" y="3961133"/>
          <a:ext cx="352757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CBA089-E576-4FF4-865F-C3BBF7659A23}">
      <dsp:nvSpPr>
        <dsp:cNvPr id="0" name=""/>
        <dsp:cNvSpPr/>
      </dsp:nvSpPr>
      <dsp:spPr>
        <a:xfrm>
          <a:off x="3880333" y="0"/>
          <a:ext cx="3527575" cy="396120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8000" tIns="330200" rIns="275024" bIns="330200" numCol="1" spcCol="1270" rtlCol="0" anchor="t" anchorCtr="0">
          <a:noAutofit/>
        </a:bodyPr>
        <a:lstStyle/>
        <a:p>
          <a:pPr marL="0" lvl="0" indent="0" algn="l" defTabSz="889000" rtl="0">
            <a:lnSpc>
              <a:spcPct val="90000"/>
            </a:lnSpc>
            <a:spcBef>
              <a:spcPct val="0"/>
            </a:spcBef>
            <a:spcAft>
              <a:spcPct val="35000"/>
            </a:spcAft>
            <a:buNone/>
          </a:pPr>
          <a:r>
            <a:rPr lang="zh-CN" altLang="en-US" sz="2000" kern="1200" baseline="0" noProof="0" dirty="0">
              <a:solidFill>
                <a:schemeClr val="accent1">
                  <a:lumMod val="75000"/>
                </a:schemeClr>
              </a:solidFill>
              <a:latin typeface="Microsoft YaHei UI" panose="020B0503020204020204" pitchFamily="34" charset="-122"/>
              <a:ea typeface="Microsoft YaHei UI" panose="020B0503020204020204" pitchFamily="34" charset="-122"/>
            </a:rPr>
            <a:t>神经网络的几何表示</a:t>
          </a:r>
        </a:p>
        <a:p>
          <a:pPr marL="0" lvl="0" indent="0" algn="l" defTabSz="889000" rtl="0">
            <a:lnSpc>
              <a:spcPct val="90000"/>
            </a:lnSpc>
            <a:spcBef>
              <a:spcPct val="0"/>
            </a:spcBef>
            <a:spcAft>
              <a:spcPct val="35000"/>
            </a:spcAft>
            <a:buNone/>
          </a:pPr>
          <a:r>
            <a:rPr lang="zh-CN" altLang="en-US" sz="1200" kern="1200" baseline="0" noProof="0" dirty="0">
              <a:latin typeface="Microsoft YaHei UI" panose="020B0503020204020204" pitchFamily="34" charset="-122"/>
              <a:ea typeface="Microsoft YaHei UI" panose="020B0503020204020204" pitchFamily="34" charset="-122"/>
            </a:rPr>
            <a:t>线性变换</a:t>
          </a:r>
        </a:p>
        <a:p>
          <a:pPr marL="0" lvl="0" indent="0" algn="l" defTabSz="889000" rtl="0">
            <a:lnSpc>
              <a:spcPct val="90000"/>
            </a:lnSpc>
            <a:spcBef>
              <a:spcPct val="0"/>
            </a:spcBef>
            <a:spcAft>
              <a:spcPct val="35000"/>
            </a:spcAft>
            <a:buNone/>
          </a:pPr>
          <a:r>
            <a:rPr lang="zh-CN" altLang="en-US" sz="1200" kern="1200" baseline="0" noProof="0" dirty="0">
              <a:latin typeface="Microsoft YaHei UI" panose="020B0503020204020204" pitchFamily="34" charset="-122"/>
              <a:ea typeface="Microsoft YaHei UI" panose="020B0503020204020204" pitchFamily="34" charset="-122"/>
            </a:rPr>
            <a:t>感知机</a:t>
          </a:r>
          <a:endParaRPr lang="en-US" altLang="zh-CN" sz="1200" kern="1200" baseline="0" noProof="0" dirty="0">
            <a:latin typeface="Microsoft YaHei UI" panose="020B0503020204020204" pitchFamily="34" charset="-122"/>
            <a:ea typeface="Microsoft YaHei UI" panose="020B0503020204020204" pitchFamily="34" charset="-122"/>
          </a:endParaRPr>
        </a:p>
        <a:p>
          <a:pPr marL="0" lvl="0" indent="0" algn="l" defTabSz="889000" rtl="0">
            <a:lnSpc>
              <a:spcPct val="90000"/>
            </a:lnSpc>
            <a:spcBef>
              <a:spcPct val="0"/>
            </a:spcBef>
            <a:spcAft>
              <a:spcPct val="35000"/>
            </a:spcAft>
            <a:buNone/>
          </a:pPr>
          <a:r>
            <a:rPr lang="zh-CN" altLang="en-US" sz="1200" kern="1200" baseline="0" noProof="0" dirty="0">
              <a:latin typeface="Microsoft YaHei UI" panose="020B0503020204020204" pitchFamily="34" charset="-122"/>
              <a:ea typeface="Microsoft YaHei UI" panose="020B0503020204020204" pitchFamily="34" charset="-122"/>
            </a:rPr>
            <a:t>深度神经网络</a:t>
          </a:r>
          <a:endParaRPr lang="en-US" altLang="zh-CN" sz="1200" kern="1200" baseline="0" noProof="0" dirty="0">
            <a:latin typeface="Microsoft YaHei UI" panose="020B0503020204020204" pitchFamily="34" charset="-122"/>
            <a:ea typeface="Microsoft YaHei UI" panose="020B0503020204020204" pitchFamily="34" charset="-122"/>
          </a:endParaRPr>
        </a:p>
        <a:p>
          <a:pPr marL="0" lvl="0" indent="0" algn="l" defTabSz="889000" rtl="0">
            <a:lnSpc>
              <a:spcPct val="90000"/>
            </a:lnSpc>
            <a:spcBef>
              <a:spcPct val="0"/>
            </a:spcBef>
            <a:spcAft>
              <a:spcPct val="35000"/>
            </a:spcAft>
            <a:buNone/>
          </a:pPr>
          <a:r>
            <a:rPr lang="zh-CN" altLang="en-US" sz="1200" kern="1200" baseline="0" noProof="0" dirty="0">
              <a:latin typeface="Microsoft YaHei UI" panose="020B0503020204020204" pitchFamily="34" charset="-122"/>
              <a:ea typeface="Microsoft YaHei UI" panose="020B0503020204020204" pitchFamily="34" charset="-122"/>
            </a:rPr>
            <a:t>激活函数</a:t>
          </a:r>
        </a:p>
      </dsp:txBody>
      <dsp:txXfrm>
        <a:off x="3880333" y="1505257"/>
        <a:ext cx="3527575" cy="2376723"/>
      </dsp:txXfrm>
    </dsp:sp>
    <dsp:sp modelId="{3CBA3CC0-D70A-4B98-9329-64604EDF25F0}">
      <dsp:nvSpPr>
        <dsp:cNvPr id="0" name=""/>
        <dsp:cNvSpPr/>
      </dsp:nvSpPr>
      <dsp:spPr>
        <a:xfrm>
          <a:off x="5049940" y="396120"/>
          <a:ext cx="1188361" cy="118836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649" tIns="12700" rIns="92649" bIns="12700" numCol="1" spcCol="1270" rtlCol="0" anchor="ctr" anchorCtr="0">
          <a:noAutofit/>
        </a:bodyPr>
        <a:lstStyle/>
        <a:p>
          <a:pPr marL="0" lvl="0" indent="0" algn="ctr" defTabSz="2133600" rtl="0">
            <a:lnSpc>
              <a:spcPct val="90000"/>
            </a:lnSpc>
            <a:spcBef>
              <a:spcPct val="0"/>
            </a:spcBef>
            <a:spcAft>
              <a:spcPct val="35000"/>
            </a:spcAft>
            <a:buNone/>
          </a:pPr>
          <a:r>
            <a:rPr lang="en-US" altLang="zh-CN" sz="4800" kern="1200" baseline="0" noProof="0">
              <a:latin typeface="Microsoft YaHei UI" panose="020B0503020204020204" pitchFamily="34" charset="-122"/>
              <a:ea typeface="Microsoft YaHei UI" panose="020B0503020204020204" pitchFamily="34" charset="-122"/>
            </a:rPr>
            <a:t>2</a:t>
          </a:r>
          <a:endParaRPr lang="zh-CN" altLang="en-US" sz="4800" kern="1200" baseline="0" noProof="0" dirty="0">
            <a:latin typeface="Microsoft YaHei UI" panose="020B0503020204020204" pitchFamily="34" charset="-122"/>
            <a:ea typeface="Microsoft YaHei UI" panose="020B0503020204020204" pitchFamily="34" charset="-122"/>
          </a:endParaRPr>
        </a:p>
      </dsp:txBody>
      <dsp:txXfrm>
        <a:off x="5049940" y="396120"/>
        <a:ext cx="1188361" cy="1188361"/>
      </dsp:txXfrm>
    </dsp:sp>
    <dsp:sp modelId="{5BE72261-3EB3-4585-8739-2FFBAED12B80}">
      <dsp:nvSpPr>
        <dsp:cNvPr id="0" name=""/>
        <dsp:cNvSpPr/>
      </dsp:nvSpPr>
      <dsp:spPr>
        <a:xfrm>
          <a:off x="3880333" y="3961133"/>
          <a:ext cx="352757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71C5CF-BE95-486F-AD74-609FFE68490C}">
      <dsp:nvSpPr>
        <dsp:cNvPr id="0" name=""/>
        <dsp:cNvSpPr/>
      </dsp:nvSpPr>
      <dsp:spPr>
        <a:xfrm>
          <a:off x="7760667" y="0"/>
          <a:ext cx="3527575" cy="396120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8000" tIns="330200" rIns="275024" bIns="330200" numCol="1" spcCol="1270" rtlCol="0" anchor="t" anchorCtr="0">
          <a:noAutofit/>
        </a:bodyPr>
        <a:lstStyle/>
        <a:p>
          <a:pPr marL="0" lvl="0" indent="0" algn="l" defTabSz="889000" rtl="0">
            <a:lnSpc>
              <a:spcPct val="90000"/>
            </a:lnSpc>
            <a:spcBef>
              <a:spcPct val="0"/>
            </a:spcBef>
            <a:spcAft>
              <a:spcPct val="35000"/>
            </a:spcAft>
            <a:buNone/>
          </a:pPr>
          <a:r>
            <a:rPr lang="en-US" altLang="en-US" sz="2000" kern="1200" baseline="0" noProof="0" dirty="0">
              <a:solidFill>
                <a:schemeClr val="accent1">
                  <a:lumMod val="75000"/>
                </a:schemeClr>
              </a:solidFill>
              <a:latin typeface="Microsoft YaHei UI" panose="020B0503020204020204" pitchFamily="34" charset="-122"/>
              <a:ea typeface="Microsoft YaHei UI" panose="020B0503020204020204" pitchFamily="34" charset="-122"/>
            </a:rPr>
            <a:t>Attention</a:t>
          </a:r>
          <a:r>
            <a:rPr lang="zh-CN" altLang="en-US" sz="2000" kern="1200" baseline="0" noProof="0" dirty="0">
              <a:solidFill>
                <a:schemeClr val="accent1">
                  <a:lumMod val="75000"/>
                </a:schemeClr>
              </a:solidFill>
              <a:latin typeface="Microsoft YaHei UI" panose="020B0503020204020204" pitchFamily="34" charset="-122"/>
              <a:ea typeface="Microsoft YaHei UI" panose="020B0503020204020204" pitchFamily="34" charset="-122"/>
            </a:rPr>
            <a:t>的几何意义</a:t>
          </a:r>
        </a:p>
        <a:p>
          <a:pPr marL="0" lvl="0" indent="0" algn="l" defTabSz="889000" rtl="0">
            <a:lnSpc>
              <a:spcPct val="90000"/>
            </a:lnSpc>
            <a:spcBef>
              <a:spcPct val="0"/>
            </a:spcBef>
            <a:spcAft>
              <a:spcPct val="35000"/>
            </a:spcAft>
            <a:buNone/>
          </a:pPr>
          <a:r>
            <a:rPr lang="en-US" altLang="en-US" sz="1200" kern="1200" baseline="0" noProof="0" dirty="0">
              <a:latin typeface="Microsoft YaHei UI" panose="020B0503020204020204" pitchFamily="34" charset="-122"/>
              <a:ea typeface="Microsoft YaHei UI" panose="020B0503020204020204" pitchFamily="34" charset="-122"/>
            </a:rPr>
            <a:t>Attention</a:t>
          </a:r>
          <a:r>
            <a:rPr lang="zh-CN" altLang="en-US" sz="1200" kern="1200" baseline="0" noProof="0" dirty="0">
              <a:latin typeface="Microsoft YaHei UI" panose="020B0503020204020204" pitchFamily="34" charset="-122"/>
              <a:ea typeface="Microsoft YaHei UI" panose="020B0503020204020204" pitchFamily="34" charset="-122"/>
            </a:rPr>
            <a:t>的引入</a:t>
          </a:r>
        </a:p>
        <a:p>
          <a:pPr marL="0" lvl="0" indent="0" algn="l" defTabSz="889000" rtl="0">
            <a:lnSpc>
              <a:spcPct val="90000"/>
            </a:lnSpc>
            <a:spcBef>
              <a:spcPct val="0"/>
            </a:spcBef>
            <a:spcAft>
              <a:spcPct val="35000"/>
            </a:spcAft>
            <a:buNone/>
          </a:pPr>
          <a:r>
            <a:rPr lang="en-US" altLang="en-US" sz="1200" kern="1200" baseline="0" noProof="0" dirty="0">
              <a:latin typeface="Microsoft YaHei UI" panose="020B0503020204020204" pitchFamily="34" charset="-122"/>
              <a:ea typeface="Microsoft YaHei UI" panose="020B0503020204020204" pitchFamily="34" charset="-122"/>
            </a:rPr>
            <a:t>Attention</a:t>
          </a:r>
          <a:r>
            <a:rPr lang="zh-CN" altLang="en-US" sz="1200" kern="1200" baseline="0" noProof="0" dirty="0">
              <a:latin typeface="Microsoft YaHei UI" panose="020B0503020204020204" pitchFamily="34" charset="-122"/>
              <a:ea typeface="Microsoft YaHei UI" panose="020B0503020204020204" pitchFamily="34" charset="-122"/>
            </a:rPr>
            <a:t>与深度神经网络对比</a:t>
          </a:r>
        </a:p>
        <a:p>
          <a:pPr marL="0" lvl="0" indent="0" algn="l" defTabSz="889000" rtl="0">
            <a:lnSpc>
              <a:spcPct val="90000"/>
            </a:lnSpc>
            <a:spcBef>
              <a:spcPct val="0"/>
            </a:spcBef>
            <a:spcAft>
              <a:spcPct val="35000"/>
            </a:spcAft>
            <a:buNone/>
          </a:pPr>
          <a:r>
            <a:rPr lang="zh-CN" altLang="en-US" sz="1200" kern="1200" baseline="0" noProof="0" dirty="0">
              <a:latin typeface="Microsoft YaHei UI" panose="020B0503020204020204" pitchFamily="34" charset="-122"/>
              <a:ea typeface="Microsoft YaHei UI" panose="020B0503020204020204" pitchFamily="34" charset="-122"/>
            </a:rPr>
            <a:t>多头注意力</a:t>
          </a:r>
        </a:p>
      </dsp:txBody>
      <dsp:txXfrm>
        <a:off x="7760667" y="1505257"/>
        <a:ext cx="3527575" cy="2376723"/>
      </dsp:txXfrm>
    </dsp:sp>
    <dsp:sp modelId="{914BF86B-D8FB-49A1-B4F8-3635E2B86B22}">
      <dsp:nvSpPr>
        <dsp:cNvPr id="0" name=""/>
        <dsp:cNvSpPr/>
      </dsp:nvSpPr>
      <dsp:spPr>
        <a:xfrm>
          <a:off x="8930274" y="396120"/>
          <a:ext cx="1188361" cy="118836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649" tIns="12700" rIns="92649" bIns="12700" numCol="1" spcCol="1270" anchor="ctr" anchorCtr="0">
          <a:noAutofit/>
        </a:bodyPr>
        <a:lstStyle/>
        <a:p>
          <a:pPr marL="0" lvl="0" indent="0" algn="ctr" defTabSz="2133600">
            <a:lnSpc>
              <a:spcPct val="90000"/>
            </a:lnSpc>
            <a:spcBef>
              <a:spcPct val="0"/>
            </a:spcBef>
            <a:spcAft>
              <a:spcPct val="35000"/>
            </a:spcAft>
            <a:buNone/>
          </a:pPr>
          <a:r>
            <a:rPr lang="zh-CN" altLang="en-US" sz="4800" kern="1200"/>
            <a:t>3</a:t>
          </a:r>
        </a:p>
      </dsp:txBody>
      <dsp:txXfrm>
        <a:off x="8930274" y="396120"/>
        <a:ext cx="1188361" cy="1188361"/>
      </dsp:txXfrm>
    </dsp:sp>
    <dsp:sp modelId="{10F896EA-0E74-4390-802C-D4CB62FCF229}">
      <dsp:nvSpPr>
        <dsp:cNvPr id="0" name=""/>
        <dsp:cNvSpPr/>
      </dsp:nvSpPr>
      <dsp:spPr>
        <a:xfrm>
          <a:off x="7760667" y="3961133"/>
          <a:ext cx="352757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FAEB8-1192-4392-AB19-B7246B197D7E}">
      <dsp:nvSpPr>
        <dsp:cNvPr id="0" name=""/>
        <dsp:cNvSpPr/>
      </dsp:nvSpPr>
      <dsp:spPr>
        <a:xfrm>
          <a:off x="0" y="25711"/>
          <a:ext cx="6172199" cy="804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余弦相似性</a:t>
          </a:r>
        </a:p>
      </dsp:txBody>
      <dsp:txXfrm>
        <a:off x="39295" y="65006"/>
        <a:ext cx="6093609" cy="726370"/>
      </dsp:txXfrm>
    </dsp:sp>
    <dsp:sp modelId="{AFCE3180-DB6F-4101-AB7F-F3D40EE029AA}">
      <dsp:nvSpPr>
        <dsp:cNvPr id="0" name=""/>
        <dsp:cNvSpPr/>
      </dsp:nvSpPr>
      <dsp:spPr>
        <a:xfrm>
          <a:off x="0" y="954511"/>
          <a:ext cx="6172199" cy="804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点积</a:t>
          </a:r>
        </a:p>
      </dsp:txBody>
      <dsp:txXfrm>
        <a:off x="39295" y="993806"/>
        <a:ext cx="6093609" cy="726370"/>
      </dsp:txXfrm>
    </dsp:sp>
    <dsp:sp modelId="{0287633E-DA01-4891-B198-C99980D10C6A}">
      <dsp:nvSpPr>
        <dsp:cNvPr id="0" name=""/>
        <dsp:cNvSpPr/>
      </dsp:nvSpPr>
      <dsp:spPr>
        <a:xfrm>
          <a:off x="0" y="1883311"/>
          <a:ext cx="6172199" cy="804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欧式距离</a:t>
          </a:r>
          <a:r>
            <a:rPr lang="en-US" altLang="en-US" sz="2400" kern="1200" dirty="0"/>
            <a:t>L2</a:t>
          </a:r>
          <a:endParaRPr lang="zh-CN" altLang="en-US" sz="2400" kern="1200" dirty="0"/>
        </a:p>
      </dsp:txBody>
      <dsp:txXfrm>
        <a:off x="39295" y="1922606"/>
        <a:ext cx="6093609" cy="726370"/>
      </dsp:txXfrm>
    </dsp:sp>
    <dsp:sp modelId="{026CF401-109B-41D6-851C-F8A3E8B2678E}">
      <dsp:nvSpPr>
        <dsp:cNvPr id="0" name=""/>
        <dsp:cNvSpPr/>
      </dsp:nvSpPr>
      <dsp:spPr>
        <a:xfrm>
          <a:off x="0" y="2812111"/>
          <a:ext cx="6172199" cy="804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点积</a:t>
          </a:r>
          <a:r>
            <a:rPr lang="en-US" altLang="en-US" sz="2400" kern="1200" dirty="0"/>
            <a:t>+Normalization</a:t>
          </a:r>
          <a:endParaRPr lang="zh-CN" altLang="en-US" sz="2400" kern="1200" dirty="0"/>
        </a:p>
      </dsp:txBody>
      <dsp:txXfrm>
        <a:off x="39295" y="2851406"/>
        <a:ext cx="6093609" cy="7263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B350C6-841B-4137-8A01-7358B5FC4CBE}">
      <dsp:nvSpPr>
        <dsp:cNvPr id="0" name=""/>
        <dsp:cNvSpPr/>
      </dsp:nvSpPr>
      <dsp:spPr>
        <a:xfrm>
          <a:off x="2044171" y="1280694"/>
          <a:ext cx="825838" cy="825838"/>
        </a:xfrm>
        <a:prstGeom prst="roundRect">
          <a:avLst/>
        </a:prstGeom>
        <a:solidFill>
          <a:schemeClr val="tx2">
            <a:lumMod val="10000"/>
            <a:lumOff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solidFill>
                <a:schemeClr val="tx1"/>
              </a:solidFill>
            </a:rPr>
            <a:t>模型输入</a:t>
          </a:r>
        </a:p>
      </dsp:txBody>
      <dsp:txXfrm>
        <a:off x="2084485" y="1321008"/>
        <a:ext cx="745210" cy="745210"/>
      </dsp:txXfrm>
    </dsp:sp>
    <dsp:sp modelId="{7FB8780A-6B8D-4F09-AFB7-05B6ACF73C85}">
      <dsp:nvSpPr>
        <dsp:cNvPr id="0" name=""/>
        <dsp:cNvSpPr/>
      </dsp:nvSpPr>
      <dsp:spPr>
        <a:xfrm rot="16200000">
          <a:off x="2167445" y="991049"/>
          <a:ext cx="579291" cy="0"/>
        </a:xfrm>
        <a:custGeom>
          <a:avLst/>
          <a:gdLst/>
          <a:ahLst/>
          <a:cxnLst/>
          <a:rect l="0" t="0" r="0" b="0"/>
          <a:pathLst>
            <a:path>
              <a:moveTo>
                <a:pt x="0" y="0"/>
              </a:moveTo>
              <a:lnTo>
                <a:pt x="57929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2C7D0F-2C91-4B41-9F35-9A19FF39E9E8}">
      <dsp:nvSpPr>
        <dsp:cNvPr id="0" name=""/>
        <dsp:cNvSpPr/>
      </dsp:nvSpPr>
      <dsp:spPr>
        <a:xfrm>
          <a:off x="2180435" y="148091"/>
          <a:ext cx="553311" cy="553311"/>
        </a:xfrm>
        <a:prstGeom prst="roundRect">
          <a:avLst/>
        </a:prstGeom>
        <a:solidFill>
          <a:schemeClr val="tx2">
            <a:lumMod val="10000"/>
            <a:lumOff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rPr>
            <a:t>文本向量</a:t>
          </a:r>
        </a:p>
      </dsp:txBody>
      <dsp:txXfrm>
        <a:off x="2207445" y="175101"/>
        <a:ext cx="499291" cy="499291"/>
      </dsp:txXfrm>
    </dsp:sp>
    <dsp:sp modelId="{7B689A03-3FAE-430F-A70E-5F6C360FB833}">
      <dsp:nvSpPr>
        <dsp:cNvPr id="0" name=""/>
        <dsp:cNvSpPr/>
      </dsp:nvSpPr>
      <dsp:spPr>
        <a:xfrm rot="1800000">
          <a:off x="2838351" y="2050166"/>
          <a:ext cx="472613" cy="0"/>
        </a:xfrm>
        <a:custGeom>
          <a:avLst/>
          <a:gdLst/>
          <a:ahLst/>
          <a:cxnLst/>
          <a:rect l="0" t="0" r="0" b="0"/>
          <a:pathLst>
            <a:path>
              <a:moveTo>
                <a:pt x="0" y="0"/>
              </a:moveTo>
              <a:lnTo>
                <a:pt x="47261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A9B7D4-4DE4-41C2-955D-EC093EA6D9B8}">
      <dsp:nvSpPr>
        <dsp:cNvPr id="0" name=""/>
        <dsp:cNvSpPr/>
      </dsp:nvSpPr>
      <dsp:spPr>
        <a:xfrm>
          <a:off x="3279305" y="2051391"/>
          <a:ext cx="553311" cy="553311"/>
        </a:xfrm>
        <a:prstGeom prst="roundRect">
          <a:avLst/>
        </a:prstGeom>
        <a:solidFill>
          <a:schemeClr val="tx2">
            <a:lumMod val="10000"/>
            <a:lumOff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rPr>
            <a:t>语音向量</a:t>
          </a:r>
        </a:p>
      </dsp:txBody>
      <dsp:txXfrm>
        <a:off x="3306315" y="2078401"/>
        <a:ext cx="499291" cy="499291"/>
      </dsp:txXfrm>
    </dsp:sp>
    <dsp:sp modelId="{AA3329A1-D20A-461D-A810-4ECA34B0D534}">
      <dsp:nvSpPr>
        <dsp:cNvPr id="0" name=""/>
        <dsp:cNvSpPr/>
      </dsp:nvSpPr>
      <dsp:spPr>
        <a:xfrm rot="9000000">
          <a:off x="1603217" y="2050166"/>
          <a:ext cx="472613" cy="0"/>
        </a:xfrm>
        <a:custGeom>
          <a:avLst/>
          <a:gdLst/>
          <a:ahLst/>
          <a:cxnLst/>
          <a:rect l="0" t="0" r="0" b="0"/>
          <a:pathLst>
            <a:path>
              <a:moveTo>
                <a:pt x="0" y="0"/>
              </a:moveTo>
              <a:lnTo>
                <a:pt x="47261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98C1B3-8594-467D-A2EA-61C63C54CB76}">
      <dsp:nvSpPr>
        <dsp:cNvPr id="0" name=""/>
        <dsp:cNvSpPr/>
      </dsp:nvSpPr>
      <dsp:spPr>
        <a:xfrm>
          <a:off x="1081564" y="2051391"/>
          <a:ext cx="553311" cy="553311"/>
        </a:xfrm>
        <a:prstGeom prst="roundRect">
          <a:avLst/>
        </a:prstGeom>
        <a:solidFill>
          <a:schemeClr val="tx2">
            <a:lumMod val="10000"/>
            <a:lumOff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rPr>
            <a:t>图像向量</a:t>
          </a:r>
        </a:p>
      </dsp:txBody>
      <dsp:txXfrm>
        <a:off x="1108574" y="2078401"/>
        <a:ext cx="499291" cy="499291"/>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1">
  <dgm:title val="带编号的基本线性流程"/>
  <dgm:desc val="用于显示进度，日程表，任务、流程或工作流中的顺序步骤，或者强调移动或方向。引入了自动编号来展示在圆圈中显示的流程步骤。级别 1 和级别 2 文本显示在矩形中。"/>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151EFB99-1B56-4C3B-A920-C9F63568B3B5}">
          <dgm:prSet phldrT="1"/>
          <dgm:t>
            <a:bodyPr rtlCol="0"/>
            <a:lstStyle/>
            <a:p>
              <a:pPr rtl="0"/>
              <a:r>
                <a:t>1</a:t>
              </a:r>
            </a:p>
          </dgm:t>
        </dgm:pt>
        <dgm:pt modelId="201" type="sibTrans" cxnId="{86ABC99C-FE52-4C54-9A6D-3953E335B0E7}">
          <dgm:prSet phldrT="2"/>
          <dgm:t>
            <a:bodyPr rtlCol="0"/>
            <a:lstStyle/>
            <a:p>
              <a:pPr rtl="0"/>
              <a:r>
                <a:t>2</a:t>
              </a:r>
            </a:p>
          </dgm:t>
        </dgm:pt>
        <dgm:pt modelId="301" type="sibTrans" cxnId="{1BCC6BCE-EC6C-445D-BA79-A177C90174D5}">
          <dgm:prSet phldrT="3"/>
          <dgm:t>
            <a:bodyPr rtlCol="0"/>
            <a:lstStyle/>
            <a:p>
              <a:pPr rtl="0"/>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26D37A0-F398-4276-AAF6-E62AA90BC9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7D96B402-FD6E-4995-8160-C6DD76DAAC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694CA52-9C21-43EF-A1F6-08BEA079C89E}" type="datetime1">
              <a:rPr lang="zh-CN" altLang="en-US" smtClean="0">
                <a:latin typeface="Microsoft YaHei UI" panose="020B0503020204020204" pitchFamily="34" charset="-122"/>
                <a:ea typeface="Microsoft YaHei UI" panose="020B0503020204020204" pitchFamily="34" charset="-122"/>
              </a:rPr>
              <a:t>2024/8/29</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67BA7967-B488-405D-84A2-64F6D9128F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6A65115A-3EB4-4B47-8F4B-4F42519BF9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D0885D5-D443-4228-8B2C-B9DF9A30D578}"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478913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aseline="0">
                <a:latin typeface="Microsoft YaHei UI" panose="020B0503020204020204" pitchFamily="34" charset="-122"/>
                <a:ea typeface="Microsoft YaHei UI" panose="020B0503020204020204" pitchFamily="34" charset="-122"/>
              </a:defRPr>
            </a:lvl1pPr>
          </a:lstStyle>
          <a:p>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aseline="0">
                <a:latin typeface="Microsoft YaHei UI" panose="020B0503020204020204" pitchFamily="34" charset="-122"/>
                <a:ea typeface="Microsoft YaHei UI" panose="020B0503020204020204" pitchFamily="34" charset="-122"/>
              </a:defRPr>
            </a:lvl1pPr>
          </a:lstStyle>
          <a:p>
            <a:fld id="{A84E21B5-E26E-4D91-B2BB-28E706B80F53}" type="datetime1">
              <a:rPr lang="zh-CN" altLang="en-US" smtClean="0"/>
              <a:t>2024/8/29</a:t>
            </a:fld>
            <a:endParaRPr lang="zh-CN" altLang="en-US">
              <a:latin typeface="Microsoft YaHei UI" panose="020B0503020204020204" pitchFamily="34" charset="-122"/>
              <a:ea typeface="Microsoft YaHei UI" panose="020B0503020204020204" pitchFamily="34" charset="-122"/>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aseline="0">
                <a:latin typeface="Microsoft YaHei UI" panose="020B0503020204020204" pitchFamily="34" charset="-122"/>
                <a:ea typeface="Microsoft YaHei UI" panose="020B0503020204020204" pitchFamily="34" charset="-122"/>
              </a:defRPr>
            </a:lvl1pPr>
          </a:lstStyle>
          <a:p>
            <a:endParaRPr lang="zh-CN" altLang="en-US">
              <a:latin typeface="Microsoft YaHei UI" panose="020B0503020204020204" pitchFamily="34" charset="-122"/>
              <a:ea typeface="Microsoft YaHei UI" panose="020B0503020204020204" pitchFamily="34" charset="-122"/>
            </a:endParaRP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aseline="0">
                <a:latin typeface="Microsoft YaHei UI" panose="020B0503020204020204" pitchFamily="34" charset="-122"/>
                <a:ea typeface="Microsoft YaHei UI" panose="020B0503020204020204" pitchFamily="34" charset="-122"/>
              </a:defRPr>
            </a:lvl1pPr>
          </a:lstStyle>
          <a:p>
            <a:fld id="{69D2F9AB-3C90-481E-8C34-4F549BF455D7}" type="slidenum">
              <a:rPr lang="en-US" altLang="zh-CN" smtClean="0"/>
              <a:p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917179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1</a:t>
            </a:fld>
            <a:endParaRPr lang="zh-CN" altLang="en-US"/>
          </a:p>
        </p:txBody>
      </p:sp>
    </p:spTree>
    <p:extLst>
      <p:ext uri="{BB962C8B-B14F-4D97-AF65-F5344CB8AC3E}">
        <p14:creationId xmlns:p14="http://schemas.microsoft.com/office/powerpoint/2010/main" val="616912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12</a:t>
            </a:fld>
            <a:endParaRPr lang="zh-CN" altLang="en-US"/>
          </a:p>
        </p:txBody>
      </p:sp>
    </p:spTree>
    <p:extLst>
      <p:ext uri="{BB962C8B-B14F-4D97-AF65-F5344CB8AC3E}">
        <p14:creationId xmlns:p14="http://schemas.microsoft.com/office/powerpoint/2010/main" val="2000071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13</a:t>
            </a:fld>
            <a:endParaRPr lang="zh-CN" altLang="en-US"/>
          </a:p>
        </p:txBody>
      </p:sp>
    </p:spTree>
    <p:extLst>
      <p:ext uri="{BB962C8B-B14F-4D97-AF65-F5344CB8AC3E}">
        <p14:creationId xmlns:p14="http://schemas.microsoft.com/office/powerpoint/2010/main" val="4089553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14</a:t>
            </a:fld>
            <a:endParaRPr lang="zh-CN" altLang="en-US"/>
          </a:p>
        </p:txBody>
      </p:sp>
    </p:spTree>
    <p:extLst>
      <p:ext uri="{BB962C8B-B14F-4D97-AF65-F5344CB8AC3E}">
        <p14:creationId xmlns:p14="http://schemas.microsoft.com/office/powerpoint/2010/main" val="3705407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15</a:t>
            </a:fld>
            <a:endParaRPr lang="zh-CN" altLang="en-US"/>
          </a:p>
        </p:txBody>
      </p:sp>
    </p:spTree>
    <p:extLst>
      <p:ext uri="{BB962C8B-B14F-4D97-AF65-F5344CB8AC3E}">
        <p14:creationId xmlns:p14="http://schemas.microsoft.com/office/powerpoint/2010/main" val="53074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16</a:t>
            </a:fld>
            <a:endParaRPr lang="zh-CN" altLang="en-US"/>
          </a:p>
        </p:txBody>
      </p:sp>
    </p:spTree>
    <p:extLst>
      <p:ext uri="{BB962C8B-B14F-4D97-AF65-F5344CB8AC3E}">
        <p14:creationId xmlns:p14="http://schemas.microsoft.com/office/powerpoint/2010/main" val="3291875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altLang="en-US" dirty="0"/>
              <a:t>多个向量一起组成矩阵，矩阵可以用来表示一些复杂的形状。矩阵与矩阵相乘讲使得这些复杂的形状在空间中作线性变换，所谓的线性变换可以理解为</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它保持了原图形的线性结构，即直线变换后仍然是直线，平行线变换后仍然是平行线</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17</a:t>
            </a:fld>
            <a:endParaRPr lang="zh-CN" altLang="en-US"/>
          </a:p>
        </p:txBody>
      </p:sp>
    </p:spTree>
    <p:extLst>
      <p:ext uri="{BB962C8B-B14F-4D97-AF65-F5344CB8AC3E}">
        <p14:creationId xmlns:p14="http://schemas.microsoft.com/office/powerpoint/2010/main" val="1710182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18</a:t>
            </a:fld>
            <a:endParaRPr lang="zh-CN" altLang="en-US"/>
          </a:p>
        </p:txBody>
      </p:sp>
    </p:spTree>
    <p:extLst>
      <p:ext uri="{BB962C8B-B14F-4D97-AF65-F5344CB8AC3E}">
        <p14:creationId xmlns:p14="http://schemas.microsoft.com/office/powerpoint/2010/main" val="2352795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19</a:t>
            </a:fld>
            <a:endParaRPr lang="zh-CN" altLang="en-US"/>
          </a:p>
        </p:txBody>
      </p:sp>
    </p:spTree>
    <p:extLst>
      <p:ext uri="{BB962C8B-B14F-4D97-AF65-F5344CB8AC3E}">
        <p14:creationId xmlns:p14="http://schemas.microsoft.com/office/powerpoint/2010/main" val="2331044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20</a:t>
            </a:fld>
            <a:endParaRPr lang="zh-CN" altLang="en-US"/>
          </a:p>
        </p:txBody>
      </p:sp>
    </p:spTree>
    <p:extLst>
      <p:ext uri="{BB962C8B-B14F-4D97-AF65-F5344CB8AC3E}">
        <p14:creationId xmlns:p14="http://schemas.microsoft.com/office/powerpoint/2010/main" val="456301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21</a:t>
            </a:fld>
            <a:endParaRPr lang="zh-CN" altLang="en-US"/>
          </a:p>
        </p:txBody>
      </p:sp>
    </p:spTree>
    <p:extLst>
      <p:ext uri="{BB962C8B-B14F-4D97-AF65-F5344CB8AC3E}">
        <p14:creationId xmlns:p14="http://schemas.microsoft.com/office/powerpoint/2010/main" val="2711631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4</a:t>
            </a:fld>
            <a:endParaRPr lang="zh-CN" altLang="en-US"/>
          </a:p>
        </p:txBody>
      </p:sp>
    </p:spTree>
    <p:extLst>
      <p:ext uri="{BB962C8B-B14F-4D97-AF65-F5344CB8AC3E}">
        <p14:creationId xmlns:p14="http://schemas.microsoft.com/office/powerpoint/2010/main" val="3078243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22</a:t>
            </a:fld>
            <a:endParaRPr lang="zh-CN" altLang="en-US"/>
          </a:p>
        </p:txBody>
      </p:sp>
    </p:spTree>
    <p:extLst>
      <p:ext uri="{BB962C8B-B14F-4D97-AF65-F5344CB8AC3E}">
        <p14:creationId xmlns:p14="http://schemas.microsoft.com/office/powerpoint/2010/main" val="539660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23</a:t>
            </a:fld>
            <a:endParaRPr lang="zh-CN" altLang="en-US"/>
          </a:p>
        </p:txBody>
      </p:sp>
    </p:spTree>
    <p:extLst>
      <p:ext uri="{BB962C8B-B14F-4D97-AF65-F5344CB8AC3E}">
        <p14:creationId xmlns:p14="http://schemas.microsoft.com/office/powerpoint/2010/main" val="3963523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24</a:t>
            </a:fld>
            <a:endParaRPr lang="zh-CN" altLang="en-US"/>
          </a:p>
        </p:txBody>
      </p:sp>
    </p:spTree>
    <p:extLst>
      <p:ext uri="{BB962C8B-B14F-4D97-AF65-F5344CB8AC3E}">
        <p14:creationId xmlns:p14="http://schemas.microsoft.com/office/powerpoint/2010/main" val="1370564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25</a:t>
            </a:fld>
            <a:endParaRPr lang="zh-CN" altLang="en-US"/>
          </a:p>
        </p:txBody>
      </p:sp>
    </p:spTree>
    <p:extLst>
      <p:ext uri="{BB962C8B-B14F-4D97-AF65-F5344CB8AC3E}">
        <p14:creationId xmlns:p14="http://schemas.microsoft.com/office/powerpoint/2010/main" val="2048778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26</a:t>
            </a:fld>
            <a:endParaRPr lang="zh-CN" altLang="en-US"/>
          </a:p>
        </p:txBody>
      </p:sp>
    </p:spTree>
    <p:extLst>
      <p:ext uri="{BB962C8B-B14F-4D97-AF65-F5344CB8AC3E}">
        <p14:creationId xmlns:p14="http://schemas.microsoft.com/office/powerpoint/2010/main" val="4070190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27</a:t>
            </a:fld>
            <a:endParaRPr lang="zh-CN" altLang="en-US"/>
          </a:p>
        </p:txBody>
      </p:sp>
    </p:spTree>
    <p:extLst>
      <p:ext uri="{BB962C8B-B14F-4D97-AF65-F5344CB8AC3E}">
        <p14:creationId xmlns:p14="http://schemas.microsoft.com/office/powerpoint/2010/main" val="1992102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28</a:t>
            </a:fld>
            <a:endParaRPr lang="zh-CN" altLang="en-US"/>
          </a:p>
        </p:txBody>
      </p:sp>
    </p:spTree>
    <p:extLst>
      <p:ext uri="{BB962C8B-B14F-4D97-AF65-F5344CB8AC3E}">
        <p14:creationId xmlns:p14="http://schemas.microsoft.com/office/powerpoint/2010/main" val="2499134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29</a:t>
            </a:fld>
            <a:endParaRPr lang="zh-CN" altLang="en-US"/>
          </a:p>
        </p:txBody>
      </p:sp>
    </p:spTree>
    <p:extLst>
      <p:ext uri="{BB962C8B-B14F-4D97-AF65-F5344CB8AC3E}">
        <p14:creationId xmlns:p14="http://schemas.microsoft.com/office/powerpoint/2010/main" val="524234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30</a:t>
            </a:fld>
            <a:endParaRPr lang="zh-CN" altLang="en-US"/>
          </a:p>
        </p:txBody>
      </p:sp>
    </p:spTree>
    <p:extLst>
      <p:ext uri="{BB962C8B-B14F-4D97-AF65-F5344CB8AC3E}">
        <p14:creationId xmlns:p14="http://schemas.microsoft.com/office/powerpoint/2010/main" val="1884681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31</a:t>
            </a:fld>
            <a:endParaRPr lang="zh-CN" altLang="en-US"/>
          </a:p>
        </p:txBody>
      </p:sp>
    </p:spTree>
    <p:extLst>
      <p:ext uri="{BB962C8B-B14F-4D97-AF65-F5344CB8AC3E}">
        <p14:creationId xmlns:p14="http://schemas.microsoft.com/office/powerpoint/2010/main" val="585009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5</a:t>
            </a:fld>
            <a:endParaRPr lang="zh-CN" altLang="en-US"/>
          </a:p>
        </p:txBody>
      </p:sp>
    </p:spTree>
    <p:extLst>
      <p:ext uri="{BB962C8B-B14F-4D97-AF65-F5344CB8AC3E}">
        <p14:creationId xmlns:p14="http://schemas.microsoft.com/office/powerpoint/2010/main" val="34589787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32</a:t>
            </a:fld>
            <a:endParaRPr lang="zh-CN" altLang="en-US"/>
          </a:p>
        </p:txBody>
      </p:sp>
    </p:spTree>
    <p:extLst>
      <p:ext uri="{BB962C8B-B14F-4D97-AF65-F5344CB8AC3E}">
        <p14:creationId xmlns:p14="http://schemas.microsoft.com/office/powerpoint/2010/main" val="719686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33</a:t>
            </a:fld>
            <a:endParaRPr lang="zh-CN" altLang="en-US"/>
          </a:p>
        </p:txBody>
      </p:sp>
    </p:spTree>
    <p:extLst>
      <p:ext uri="{BB962C8B-B14F-4D97-AF65-F5344CB8AC3E}">
        <p14:creationId xmlns:p14="http://schemas.microsoft.com/office/powerpoint/2010/main" val="1183712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34</a:t>
            </a:fld>
            <a:endParaRPr lang="zh-CN" altLang="en-US"/>
          </a:p>
        </p:txBody>
      </p:sp>
    </p:spTree>
    <p:extLst>
      <p:ext uri="{BB962C8B-B14F-4D97-AF65-F5344CB8AC3E}">
        <p14:creationId xmlns:p14="http://schemas.microsoft.com/office/powerpoint/2010/main" val="3011284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35</a:t>
            </a:fld>
            <a:endParaRPr lang="zh-CN" altLang="en-US"/>
          </a:p>
        </p:txBody>
      </p:sp>
    </p:spTree>
    <p:extLst>
      <p:ext uri="{BB962C8B-B14F-4D97-AF65-F5344CB8AC3E}">
        <p14:creationId xmlns:p14="http://schemas.microsoft.com/office/powerpoint/2010/main" val="954681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36</a:t>
            </a:fld>
            <a:endParaRPr lang="zh-CN" altLang="en-US"/>
          </a:p>
        </p:txBody>
      </p:sp>
    </p:spTree>
    <p:extLst>
      <p:ext uri="{BB962C8B-B14F-4D97-AF65-F5344CB8AC3E}">
        <p14:creationId xmlns:p14="http://schemas.microsoft.com/office/powerpoint/2010/main" val="2957297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37</a:t>
            </a:fld>
            <a:endParaRPr lang="zh-CN" altLang="en-US"/>
          </a:p>
        </p:txBody>
      </p:sp>
    </p:spTree>
    <p:extLst>
      <p:ext uri="{BB962C8B-B14F-4D97-AF65-F5344CB8AC3E}">
        <p14:creationId xmlns:p14="http://schemas.microsoft.com/office/powerpoint/2010/main" val="30902580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38</a:t>
            </a:fld>
            <a:endParaRPr lang="zh-CN" altLang="en-US"/>
          </a:p>
        </p:txBody>
      </p:sp>
    </p:spTree>
    <p:extLst>
      <p:ext uri="{BB962C8B-B14F-4D97-AF65-F5344CB8AC3E}">
        <p14:creationId xmlns:p14="http://schemas.microsoft.com/office/powerpoint/2010/main" val="3240616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39</a:t>
            </a:fld>
            <a:endParaRPr lang="zh-CN" altLang="en-US"/>
          </a:p>
        </p:txBody>
      </p:sp>
    </p:spTree>
    <p:extLst>
      <p:ext uri="{BB962C8B-B14F-4D97-AF65-F5344CB8AC3E}">
        <p14:creationId xmlns:p14="http://schemas.microsoft.com/office/powerpoint/2010/main" val="2070470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40</a:t>
            </a:fld>
            <a:endParaRPr lang="zh-CN" altLang="en-US"/>
          </a:p>
        </p:txBody>
      </p:sp>
    </p:spTree>
    <p:extLst>
      <p:ext uri="{BB962C8B-B14F-4D97-AF65-F5344CB8AC3E}">
        <p14:creationId xmlns:p14="http://schemas.microsoft.com/office/powerpoint/2010/main" val="15939008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41</a:t>
            </a:fld>
            <a:endParaRPr lang="zh-CN" altLang="en-US"/>
          </a:p>
        </p:txBody>
      </p:sp>
    </p:spTree>
    <p:extLst>
      <p:ext uri="{BB962C8B-B14F-4D97-AF65-F5344CB8AC3E}">
        <p14:creationId xmlns:p14="http://schemas.microsoft.com/office/powerpoint/2010/main" val="3527748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altLang="en-US" dirty="0"/>
              <a:t>首先什么是向量呢？生活中当我们想在人群中去找到一个特定的人的时候，我们往往会用它的特征去描述那个人，比如说嗯那个穿红衣服的那个戴眼镜的，还有那个个子很高的。通过这些描述，我们往往可以嗯找到那个特定的人，还有一个经典的盲人摸象的故事，如果我们只描述了一个物体的某个特征，往往不足以去找到这个物体，比如说对于大象来说可能摸到了耳朵，觉得嗯像一把蒲扇，摸到了鼻子会觉得像蛇，因为很多物体之间它也有一个相似性。所以盲人摸象这个寓言，最大的问题是用来描述物体的特征太少容易以偏概全，那么这也是嗯我们需要向量的一个重要原因，如果我们能够用多个维度去描述一个物体，比如说某种动物，它的耳朵大的像蒲扇，它的鼻子很长，然后他的腿很粗他的身体像一堵墙，那么这个时候我们应该就很容易判断出来它是大象。</a:t>
            </a:r>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6</a:t>
            </a:fld>
            <a:endParaRPr lang="zh-CN" altLang="en-US"/>
          </a:p>
        </p:txBody>
      </p:sp>
    </p:spTree>
    <p:extLst>
      <p:ext uri="{BB962C8B-B14F-4D97-AF65-F5344CB8AC3E}">
        <p14:creationId xmlns:p14="http://schemas.microsoft.com/office/powerpoint/2010/main" val="1444245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42</a:t>
            </a:fld>
            <a:endParaRPr lang="zh-CN" altLang="en-US"/>
          </a:p>
        </p:txBody>
      </p:sp>
    </p:spTree>
    <p:extLst>
      <p:ext uri="{BB962C8B-B14F-4D97-AF65-F5344CB8AC3E}">
        <p14:creationId xmlns:p14="http://schemas.microsoft.com/office/powerpoint/2010/main" val="29889869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43</a:t>
            </a:fld>
            <a:endParaRPr lang="zh-CN" altLang="en-US"/>
          </a:p>
        </p:txBody>
      </p:sp>
    </p:spTree>
    <p:extLst>
      <p:ext uri="{BB962C8B-B14F-4D97-AF65-F5344CB8AC3E}">
        <p14:creationId xmlns:p14="http://schemas.microsoft.com/office/powerpoint/2010/main" val="1042514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7</a:t>
            </a:fld>
            <a:endParaRPr lang="zh-CN" altLang="en-US"/>
          </a:p>
        </p:txBody>
      </p:sp>
    </p:spTree>
    <p:extLst>
      <p:ext uri="{BB962C8B-B14F-4D97-AF65-F5344CB8AC3E}">
        <p14:creationId xmlns:p14="http://schemas.microsoft.com/office/powerpoint/2010/main" val="1135895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8</a:t>
            </a:fld>
            <a:endParaRPr lang="zh-CN" altLang="en-US"/>
          </a:p>
        </p:txBody>
      </p:sp>
    </p:spTree>
    <p:extLst>
      <p:ext uri="{BB962C8B-B14F-4D97-AF65-F5344CB8AC3E}">
        <p14:creationId xmlns:p14="http://schemas.microsoft.com/office/powerpoint/2010/main" val="3048751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9</a:t>
            </a:fld>
            <a:endParaRPr lang="zh-CN" altLang="en-US"/>
          </a:p>
        </p:txBody>
      </p:sp>
    </p:spTree>
    <p:extLst>
      <p:ext uri="{BB962C8B-B14F-4D97-AF65-F5344CB8AC3E}">
        <p14:creationId xmlns:p14="http://schemas.microsoft.com/office/powerpoint/2010/main" val="289055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10</a:t>
            </a:fld>
            <a:endParaRPr lang="zh-CN" altLang="en-US"/>
          </a:p>
        </p:txBody>
      </p:sp>
    </p:spTree>
    <p:extLst>
      <p:ext uri="{BB962C8B-B14F-4D97-AF65-F5344CB8AC3E}">
        <p14:creationId xmlns:p14="http://schemas.microsoft.com/office/powerpoint/2010/main" val="1963141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69D2F9AB-3C90-481E-8C34-4F549BF455D7}" type="slidenum">
              <a:rPr lang="en-US" altLang="zh-CN" smtClean="0"/>
              <a:t>11</a:t>
            </a:fld>
            <a:endParaRPr lang="zh-CN" altLang="en-US"/>
          </a:p>
        </p:txBody>
      </p:sp>
    </p:spTree>
    <p:extLst>
      <p:ext uri="{BB962C8B-B14F-4D97-AF65-F5344CB8AC3E}">
        <p14:creationId xmlns:p14="http://schemas.microsoft.com/office/powerpoint/2010/main" val="1204489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rtl="0"/>
            <a:fld id="{3731BEE1-A3CD-473D-93C1-52F8D09EBCAA}" type="datetime1">
              <a:rPr lang="zh-CN" altLang="en-US" noProof="0" smtClean="0"/>
              <a:t>2024/8/29</a:t>
            </a:fld>
            <a:endParaRPr lang="zh-CN" altLang="en-US" noProof="0"/>
          </a:p>
        </p:txBody>
      </p:sp>
      <p:sp>
        <p:nvSpPr>
          <p:cNvPr id="5" name="Footer Placeholder 4"/>
          <p:cNvSpPr>
            <a:spLocks noGrp="1"/>
          </p:cNvSpPr>
          <p:nvPr>
            <p:ph type="ftr" sz="quarter" idx="11"/>
          </p:nvPr>
        </p:nvSpPr>
        <p:spPr/>
        <p:txBody>
          <a:bodyPr/>
          <a:lstStyle/>
          <a:p>
            <a:pPr algn="l" rtl="0"/>
            <a:r>
              <a:rPr lang="zh-CN" altLang="en-US" noProof="0"/>
              <a:t>授课</a:t>
            </a:r>
          </a:p>
        </p:txBody>
      </p:sp>
      <p:sp>
        <p:nvSpPr>
          <p:cNvPr id="6" name="Slide Number Placeholder 5"/>
          <p:cNvSpPr>
            <a:spLocks noGrp="1"/>
          </p:cNvSpPr>
          <p:nvPr>
            <p:ph type="sldNum" sz="quarter" idx="12"/>
          </p:nvPr>
        </p:nvSpPr>
        <p:spPr/>
        <p:txBody>
          <a:bodyPr/>
          <a:lstStyle/>
          <a:p>
            <a:pPr rtl="0"/>
            <a:fld id="{3A98EE3D-8CD1-4C3F-BD1C-C98C9596463C}" type="slidenum">
              <a:rPr lang="en-US" altLang="zh-CN" noProof="0" smtClean="0"/>
              <a:t>‹#›</a:t>
            </a:fld>
            <a:endParaRPr lang="zh-CN" altLang="en-US" noProof="0"/>
          </a:p>
        </p:txBody>
      </p:sp>
    </p:spTree>
    <p:extLst>
      <p:ext uri="{BB962C8B-B14F-4D97-AF65-F5344CB8AC3E}">
        <p14:creationId xmlns:p14="http://schemas.microsoft.com/office/powerpoint/2010/main" val="3910216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87D1203-4F6E-4B04-BF23-B70B9981223C}" type="datetime1">
              <a:rPr lang="zh-CN" altLang="en-US" noProof="0" smtClean="0">
                <a:latin typeface="Microsoft YaHei UI" panose="020B0503020204020204" pitchFamily="34" charset="-122"/>
                <a:ea typeface="Microsoft YaHei UI" panose="020B0503020204020204" pitchFamily="34" charset="-122"/>
              </a:rPr>
              <a:t>2024/8/29</a:t>
            </a:fld>
            <a:endParaRPr lang="zh-CN" altLang="en-US" noProof="0">
              <a:latin typeface="Microsoft YaHei UI" panose="020B0503020204020204" pitchFamily="34" charset="-122"/>
              <a:ea typeface="Microsoft YaHei UI" panose="020B0503020204020204" pitchFamily="34" charset="-122"/>
            </a:endParaRPr>
          </a:p>
        </p:txBody>
      </p:sp>
      <p:sp>
        <p:nvSpPr>
          <p:cNvPr id="5" name="Footer Placeholder 4"/>
          <p:cNvSpPr>
            <a:spLocks noGrp="1"/>
          </p:cNvSpPr>
          <p:nvPr>
            <p:ph type="ftr" sz="quarter" idx="11"/>
          </p:nvPr>
        </p:nvSpPr>
        <p:spPr/>
        <p:txBody>
          <a:bodyPr/>
          <a:lstStyle/>
          <a:p>
            <a:r>
              <a:rPr lang="zh-CN" altLang="en-US" noProof="0"/>
              <a:t>授课</a:t>
            </a:r>
            <a:endParaRPr lang="zh-CN" altLang="en-US" noProof="0">
              <a:latin typeface="Microsoft YaHei UI" panose="020B0503020204020204" pitchFamily="34" charset="-122"/>
              <a:ea typeface="Microsoft YaHei UI" panose="020B0503020204020204" pitchFamily="34" charset="-122"/>
            </a:endParaRPr>
          </a:p>
        </p:txBody>
      </p:sp>
      <p:sp>
        <p:nvSpPr>
          <p:cNvPr id="6" name="Slide Number Placeholder 5"/>
          <p:cNvSpPr>
            <a:spLocks noGrp="1"/>
          </p:cNvSpPr>
          <p:nvPr>
            <p:ph type="sldNum" sz="quarter" idx="12"/>
          </p:nvPr>
        </p:nvSpPr>
        <p:spPr/>
        <p:txBody>
          <a:bodyPr/>
          <a:lstStyle/>
          <a:p>
            <a:fld id="{3A98EE3D-8CD1-4C3F-BD1C-C98C9596463C}"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2403212"/>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87D1203-4F6E-4B04-BF23-B70B9981223C}" type="datetime1">
              <a:rPr lang="zh-CN" altLang="en-US" noProof="0" smtClean="0">
                <a:latin typeface="Microsoft YaHei UI" panose="020B0503020204020204" pitchFamily="34" charset="-122"/>
                <a:ea typeface="Microsoft YaHei UI" panose="020B0503020204020204" pitchFamily="34" charset="-122"/>
              </a:rPr>
              <a:t>2024/8/29</a:t>
            </a:fld>
            <a:endParaRPr lang="zh-CN" altLang="en-US" noProof="0">
              <a:latin typeface="Microsoft YaHei UI" panose="020B0503020204020204" pitchFamily="34" charset="-122"/>
              <a:ea typeface="Microsoft YaHei UI" panose="020B0503020204020204" pitchFamily="34" charset="-122"/>
            </a:endParaRPr>
          </a:p>
        </p:txBody>
      </p:sp>
      <p:sp>
        <p:nvSpPr>
          <p:cNvPr id="5" name="Footer Placeholder 4"/>
          <p:cNvSpPr>
            <a:spLocks noGrp="1"/>
          </p:cNvSpPr>
          <p:nvPr>
            <p:ph type="ftr" sz="quarter" idx="11"/>
          </p:nvPr>
        </p:nvSpPr>
        <p:spPr/>
        <p:txBody>
          <a:bodyPr/>
          <a:lstStyle/>
          <a:p>
            <a:r>
              <a:rPr lang="zh-CN" altLang="en-US" noProof="0"/>
              <a:t>授课</a:t>
            </a:r>
            <a:endParaRPr lang="zh-CN" altLang="en-US" noProof="0">
              <a:latin typeface="Microsoft YaHei UI" panose="020B0503020204020204" pitchFamily="34" charset="-122"/>
              <a:ea typeface="Microsoft YaHei UI" panose="020B0503020204020204" pitchFamily="34" charset="-122"/>
            </a:endParaRPr>
          </a:p>
        </p:txBody>
      </p:sp>
      <p:sp>
        <p:nvSpPr>
          <p:cNvPr id="6" name="Slide Number Placeholder 5"/>
          <p:cNvSpPr>
            <a:spLocks noGrp="1"/>
          </p:cNvSpPr>
          <p:nvPr>
            <p:ph type="sldNum" sz="quarter" idx="12"/>
          </p:nvPr>
        </p:nvSpPr>
        <p:spPr/>
        <p:txBody>
          <a:bodyPr/>
          <a:lstStyle/>
          <a:p>
            <a:fld id="{3A98EE3D-8CD1-4C3F-BD1C-C98C9596463C}"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27957770"/>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带描述文字的图片_2">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C81F13A5-61B9-419A-9B13-8BD37BE2841E}"/>
              </a:ext>
            </a:extLst>
          </p:cNvPr>
          <p:cNvSpPr/>
          <p:nvPr userDrawn="1"/>
        </p:nvSpPr>
        <p:spPr>
          <a:xfrm>
            <a:off x="446532" y="4199467"/>
            <a:ext cx="11296732" cy="219109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p>
        </p:txBody>
      </p:sp>
      <p:sp>
        <p:nvSpPr>
          <p:cNvPr id="8" name="标题 1">
            <a:extLst>
              <a:ext uri="{FF2B5EF4-FFF2-40B4-BE49-F238E27FC236}">
                <a16:creationId xmlns:a16="http://schemas.microsoft.com/office/drawing/2014/main" id="{12206A44-565D-4C18-8891-86387B90115A}"/>
              </a:ext>
            </a:extLst>
          </p:cNvPr>
          <p:cNvSpPr>
            <a:spLocks noGrp="1"/>
          </p:cNvSpPr>
          <p:nvPr>
            <p:ph type="title"/>
          </p:nvPr>
        </p:nvSpPr>
        <p:spPr>
          <a:xfrm>
            <a:off x="1059226" y="4262316"/>
            <a:ext cx="9391524" cy="988332"/>
          </a:xfrm>
        </p:spPr>
        <p:txBody>
          <a:bodyPr rtlCol="0">
            <a:normAutofit/>
          </a:bodyPr>
          <a:lstStyle>
            <a:lvl1pPr>
              <a:defRPr sz="3600">
                <a:solidFill>
                  <a:schemeClr val="bg1"/>
                </a:solidFill>
              </a:defRPr>
            </a:lvl1pPr>
          </a:lstStyle>
          <a:p>
            <a:pPr rtl="0"/>
            <a:r>
              <a:rPr lang="zh-CN" altLang="en-US" noProof="0"/>
              <a:t>单击此处编辑母版标题样式</a:t>
            </a:r>
          </a:p>
        </p:txBody>
      </p:sp>
      <p:sp>
        <p:nvSpPr>
          <p:cNvPr id="4" name="图片占位符 3">
            <a:extLst>
              <a:ext uri="{FF2B5EF4-FFF2-40B4-BE49-F238E27FC236}">
                <a16:creationId xmlns:a16="http://schemas.microsoft.com/office/drawing/2014/main" id="{5B084B74-38B3-42C8-B8E4-A0D13B059E92}"/>
              </a:ext>
            </a:extLst>
          </p:cNvPr>
          <p:cNvSpPr>
            <a:spLocks noGrp="1"/>
          </p:cNvSpPr>
          <p:nvPr>
            <p:ph type="pic" sz="quarter" idx="13" hasCustomPrompt="1"/>
          </p:nvPr>
        </p:nvSpPr>
        <p:spPr>
          <a:xfrm>
            <a:off x="441325" y="606425"/>
            <a:ext cx="11304588" cy="3536950"/>
          </a:xfrm>
        </p:spPr>
        <p:txBody>
          <a:bodyPr rtlCol="0"/>
          <a:lstStyle>
            <a:lvl1pPr marL="0" indent="0" algn="ctr">
              <a:buNone/>
              <a:defRPr/>
            </a:lvl1pPr>
          </a:lstStyle>
          <a:p>
            <a:pPr rtl="0"/>
            <a:r>
              <a:rPr lang="zh-CN" altLang="en-US" noProof="0"/>
              <a:t>单击图标以添加图片</a:t>
            </a:r>
          </a:p>
        </p:txBody>
      </p:sp>
      <p:sp>
        <p:nvSpPr>
          <p:cNvPr id="3" name="日期占位符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rtlCol="0"/>
          <a:lstStyle/>
          <a:p>
            <a:pPr rtl="0"/>
            <a:fld id="{F18667EA-417D-4804-976A-CD0891F56825}" type="datetime1">
              <a:rPr lang="zh-CN" altLang="en-US" noProof="0" smtClean="0"/>
              <a:t>2024/8/29</a:t>
            </a:fld>
            <a:endParaRPr lang="zh-CN" altLang="en-US" noProof="0"/>
          </a:p>
        </p:txBody>
      </p:sp>
      <p:sp>
        <p:nvSpPr>
          <p:cNvPr id="5" name="灯片编号占位符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en-US" altLang="zh-CN" noProof="0" smtClean="0"/>
              <a:t>‹#›</a:t>
            </a:fld>
            <a:endParaRPr lang="zh-CN" altLang="en-US" noProof="0"/>
          </a:p>
        </p:txBody>
      </p:sp>
      <p:sp>
        <p:nvSpPr>
          <p:cNvPr id="6" name="页脚占位符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rtlCol="0"/>
          <a:lstStyle/>
          <a:p>
            <a:pPr algn="l" rtl="0"/>
            <a:r>
              <a:rPr lang="zh-CN" altLang="en-US" noProof="0"/>
              <a:t>授课</a:t>
            </a:r>
          </a:p>
        </p:txBody>
      </p:sp>
      <p:sp>
        <p:nvSpPr>
          <p:cNvPr id="7" name="文本占位符 6">
            <a:extLst>
              <a:ext uri="{FF2B5EF4-FFF2-40B4-BE49-F238E27FC236}">
                <a16:creationId xmlns:a16="http://schemas.microsoft.com/office/drawing/2014/main" id="{85EB5327-3B98-4D40-987B-863866194FFC}"/>
              </a:ext>
            </a:extLst>
          </p:cNvPr>
          <p:cNvSpPr>
            <a:spLocks noGrp="1"/>
          </p:cNvSpPr>
          <p:nvPr>
            <p:ph type="body" sz="quarter" idx="14"/>
          </p:nvPr>
        </p:nvSpPr>
        <p:spPr>
          <a:xfrm>
            <a:off x="1058863" y="5303610"/>
            <a:ext cx="9391888" cy="614363"/>
          </a:xfrm>
        </p:spPr>
        <p:txBody>
          <a:bodyPr rtlCol="0">
            <a:normAutofit/>
          </a:bodyPr>
          <a:lstStyle>
            <a:lvl1pPr marL="0" indent="0">
              <a:buNone/>
              <a:defRPr sz="1600">
                <a:solidFill>
                  <a:schemeClr val="bg2">
                    <a:lumMod val="75000"/>
                  </a:schemeClr>
                </a:solidFill>
              </a:defRPr>
            </a:lvl1pPr>
            <a:lvl2pPr marL="324000" indent="0">
              <a:buNone/>
              <a:defRPr/>
            </a:lvl2pPr>
          </a:lstStyle>
          <a:p>
            <a:pPr lvl="0" rtl="0"/>
            <a:r>
              <a:rPr lang="zh-CN" altLang="en-US" noProof="0"/>
              <a:t>单击此处编辑母版文本样式</a:t>
            </a:r>
          </a:p>
        </p:txBody>
      </p:sp>
    </p:spTree>
    <p:extLst>
      <p:ext uri="{BB962C8B-B14F-4D97-AF65-F5344CB8AC3E}">
        <p14:creationId xmlns:p14="http://schemas.microsoft.com/office/powerpoint/2010/main" val="1024924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7605951" y="6423914"/>
            <a:ext cx="2844799" cy="365125"/>
          </a:xfrm>
        </p:spPr>
        <p:txBody>
          <a:bodyPr rtlCol="0"/>
          <a:lstStyle/>
          <a:p>
            <a:pPr rtl="0"/>
            <a:fld id="{62A93A93-55FE-4D7C-8317-87E2588A2CFE}" type="datetime1">
              <a:rPr lang="zh-CN" altLang="en-US" noProof="0" smtClean="0"/>
              <a:t>2024/8/29</a:t>
            </a:fld>
            <a:endParaRPr lang="zh-CN" altLang="en-US" noProof="0"/>
          </a:p>
        </p:txBody>
      </p:sp>
      <p:sp>
        <p:nvSpPr>
          <p:cNvPr id="6" name="幻灯片编号占位符 5"/>
          <p:cNvSpPr>
            <a:spLocks noGrp="1"/>
          </p:cNvSpPr>
          <p:nvPr>
            <p:ph type="sldNum" sz="quarter" idx="12"/>
          </p:nvPr>
        </p:nvSpPr>
        <p:spPr>
          <a:xfrm>
            <a:off x="10795363" y="6423914"/>
            <a:ext cx="1052510" cy="365125"/>
          </a:xfrm>
        </p:spPr>
        <p:txBody>
          <a:bodyPr rtlCol="0"/>
          <a:lstStyle/>
          <a:p>
            <a:pPr rtl="0"/>
            <a:fld id="{3A98EE3D-8CD1-4C3F-BD1C-C98C9596463C}" type="slidenum">
              <a:rPr lang="en-US" altLang="zh-CN" noProof="0" smtClean="0"/>
              <a:t>‹#›</a:t>
            </a:fld>
            <a:endParaRPr lang="zh-CN" altLang="en-US" noProof="0"/>
          </a:p>
        </p:txBody>
      </p:sp>
      <p:sp>
        <p:nvSpPr>
          <p:cNvPr id="7" name="页脚占位符 5">
            <a:extLst>
              <a:ext uri="{FF2B5EF4-FFF2-40B4-BE49-F238E27FC236}">
                <a16:creationId xmlns:a16="http://schemas.microsoft.com/office/drawing/2014/main" id="{D5D91A8B-765C-4E59-8109-94DA4EA55B37}"/>
              </a:ext>
            </a:extLst>
          </p:cNvPr>
          <p:cNvSpPr>
            <a:spLocks noGrp="1"/>
          </p:cNvSpPr>
          <p:nvPr>
            <p:ph type="ftr" sz="quarter" idx="11"/>
          </p:nvPr>
        </p:nvSpPr>
        <p:spPr>
          <a:xfrm>
            <a:off x="355101" y="6423914"/>
            <a:ext cx="6818262" cy="365125"/>
          </a:xfrm>
        </p:spPr>
        <p:txBody>
          <a:bodyPr rtlCol="0"/>
          <a:lstStyle/>
          <a:p>
            <a:pPr algn="l" rtl="0"/>
            <a:r>
              <a:rPr lang="zh-CN" altLang="en-US" noProof="0"/>
              <a:t>授课</a:t>
            </a:r>
          </a:p>
        </p:txBody>
      </p:sp>
      <p:sp>
        <p:nvSpPr>
          <p:cNvPr id="9" name="长方形 8">
            <a:extLst>
              <a:ext uri="{FF2B5EF4-FFF2-40B4-BE49-F238E27FC236}">
                <a16:creationId xmlns:a16="http://schemas.microsoft.com/office/drawing/2014/main" id="{0F0F318B-B2C4-4893-95F3-E1AB652A1F17}"/>
              </a:ext>
            </a:extLst>
          </p:cNvPr>
          <p:cNvSpPr>
            <a:spLocks noChangeAspect="1"/>
          </p:cNvSpPr>
          <p:nvPr userDrawn="1"/>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标题 1">
            <a:extLst>
              <a:ext uri="{FF2B5EF4-FFF2-40B4-BE49-F238E27FC236}">
                <a16:creationId xmlns:a16="http://schemas.microsoft.com/office/drawing/2014/main" id="{34FB09F2-FC78-4161-B5F8-C064B938BE73}"/>
              </a:ext>
            </a:extLst>
          </p:cNvPr>
          <p:cNvSpPr>
            <a:spLocks noGrp="1"/>
          </p:cNvSpPr>
          <p:nvPr>
            <p:ph type="title"/>
          </p:nvPr>
        </p:nvSpPr>
        <p:spPr>
          <a:xfrm>
            <a:off x="581192" y="702156"/>
            <a:ext cx="11029616" cy="1013800"/>
          </a:xfrm>
        </p:spPr>
        <p:txBody>
          <a:bodyPr rtlCol="0"/>
          <a:lstStyle>
            <a:lvl1pPr>
              <a:defRPr>
                <a:solidFill>
                  <a:schemeClr val="bg1"/>
                </a:solidFill>
              </a:defRPr>
            </a:lvl1pPr>
          </a:lstStyle>
          <a:p>
            <a:pPr rtl="0"/>
            <a:r>
              <a:rPr lang="zh-CN" altLang="en-US" noProof="0"/>
              <a:t>单击此处编辑母版标题样式</a:t>
            </a:r>
          </a:p>
        </p:txBody>
      </p:sp>
      <p:sp>
        <p:nvSpPr>
          <p:cNvPr id="11" name="内容占位符 2">
            <a:extLst>
              <a:ext uri="{FF2B5EF4-FFF2-40B4-BE49-F238E27FC236}">
                <a16:creationId xmlns:a16="http://schemas.microsoft.com/office/drawing/2014/main" id="{08CB40EA-D0BA-41DA-91DE-15B4C161DD28}"/>
              </a:ext>
            </a:extLst>
          </p:cNvPr>
          <p:cNvSpPr>
            <a:spLocks noGrp="1"/>
          </p:cNvSpPr>
          <p:nvPr>
            <p:ph idx="1"/>
          </p:nvPr>
        </p:nvSpPr>
        <p:spPr>
          <a:xfrm>
            <a:off x="581192" y="2180496"/>
            <a:ext cx="11029615" cy="3678303"/>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4118494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82D47D-B0DC-4C40-BCC6-BBBA32584A38}"/>
              </a:ext>
            </a:extLst>
          </p:cNvPr>
          <p:cNvSpPr>
            <a:spLocks noGrp="1"/>
          </p:cNvSpPr>
          <p:nvPr>
            <p:ph type="dt" sz="half" idx="10"/>
          </p:nvPr>
        </p:nvSpPr>
        <p:spPr>
          <a:xfrm>
            <a:off x="7605951" y="6423914"/>
            <a:ext cx="2844799" cy="365125"/>
          </a:xfrm>
        </p:spPr>
        <p:txBody>
          <a:bodyPr rtlCol="0"/>
          <a:lstStyle/>
          <a:p>
            <a:pPr rtl="0"/>
            <a:fld id="{A534D395-3DDB-4C43-9522-54151D51E208}" type="datetime1">
              <a:rPr lang="zh-CN" altLang="en-US" noProof="0" smtClean="0"/>
              <a:t>2024/8/29</a:t>
            </a:fld>
            <a:endParaRPr lang="zh-CN" altLang="en-US" noProof="0"/>
          </a:p>
        </p:txBody>
      </p:sp>
      <p:sp>
        <p:nvSpPr>
          <p:cNvPr id="10" name="灯片编号占位符 9">
            <a:extLst>
              <a:ext uri="{FF2B5EF4-FFF2-40B4-BE49-F238E27FC236}">
                <a16:creationId xmlns:a16="http://schemas.microsoft.com/office/drawing/2014/main" id="{2AC511A1-9BBD-42DE-92FB-2AF44F8E97A9}"/>
              </a:ext>
            </a:extLst>
          </p:cNvPr>
          <p:cNvSpPr>
            <a:spLocks noGrp="1"/>
          </p:cNvSpPr>
          <p:nvPr>
            <p:ph type="sldNum" sz="quarter" idx="12"/>
          </p:nvPr>
        </p:nvSpPr>
        <p:spPr>
          <a:xfrm>
            <a:off x="10795363" y="6423914"/>
            <a:ext cx="1052510" cy="365125"/>
          </a:xfrm>
        </p:spPr>
        <p:txBody>
          <a:bodyPr rtlCol="0"/>
          <a:lstStyle/>
          <a:p>
            <a:pPr rtl="0"/>
            <a:fld id="{3A98EE3D-8CD1-4C3F-BD1C-C98C9596463C}" type="slidenum">
              <a:rPr lang="en-US" altLang="zh-CN" noProof="0" smtClean="0"/>
              <a:t>‹#›</a:t>
            </a:fld>
            <a:endParaRPr lang="zh-CN" altLang="en-US" noProof="0"/>
          </a:p>
        </p:txBody>
      </p:sp>
      <p:sp>
        <p:nvSpPr>
          <p:cNvPr id="11" name="页脚占位符 5">
            <a:extLst>
              <a:ext uri="{FF2B5EF4-FFF2-40B4-BE49-F238E27FC236}">
                <a16:creationId xmlns:a16="http://schemas.microsoft.com/office/drawing/2014/main" id="{CAD31966-421C-41DC-9B46-21B1CD73A77E}"/>
              </a:ext>
            </a:extLst>
          </p:cNvPr>
          <p:cNvSpPr>
            <a:spLocks noGrp="1"/>
          </p:cNvSpPr>
          <p:nvPr>
            <p:ph type="ftr" sz="quarter" idx="11"/>
          </p:nvPr>
        </p:nvSpPr>
        <p:spPr>
          <a:xfrm>
            <a:off x="355101" y="6423914"/>
            <a:ext cx="6818262" cy="365125"/>
          </a:xfrm>
        </p:spPr>
        <p:txBody>
          <a:bodyPr rtlCol="0"/>
          <a:lstStyle/>
          <a:p>
            <a:pPr algn="l" rtl="0"/>
            <a:r>
              <a:rPr lang="zh-CN" altLang="en-US" noProof="0"/>
              <a:t>授课</a:t>
            </a:r>
          </a:p>
        </p:txBody>
      </p:sp>
      <p:sp>
        <p:nvSpPr>
          <p:cNvPr id="12" name="长方形 11">
            <a:extLst>
              <a:ext uri="{FF2B5EF4-FFF2-40B4-BE49-F238E27FC236}">
                <a16:creationId xmlns:a16="http://schemas.microsoft.com/office/drawing/2014/main" id="{AF9102ED-C049-4F62-A2D8-58981A0621E3}"/>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标题 1">
            <a:extLst>
              <a:ext uri="{FF2B5EF4-FFF2-40B4-BE49-F238E27FC236}">
                <a16:creationId xmlns:a16="http://schemas.microsoft.com/office/drawing/2014/main" id="{CF5F73D5-EFB4-4DAE-8CBA-1128F10DF1B2}"/>
              </a:ext>
            </a:extLst>
          </p:cNvPr>
          <p:cNvSpPr>
            <a:spLocks noGrp="1"/>
          </p:cNvSpPr>
          <p:nvPr>
            <p:ph type="title"/>
          </p:nvPr>
        </p:nvSpPr>
        <p:spPr>
          <a:xfrm>
            <a:off x="581193" y="729658"/>
            <a:ext cx="11029616" cy="988332"/>
          </a:xfrm>
        </p:spPr>
        <p:txBody>
          <a:bodyPr rtlCol="0"/>
          <a:lstStyle>
            <a:lvl1pPr>
              <a:defRPr>
                <a:solidFill>
                  <a:schemeClr val="bg1"/>
                </a:solidFill>
              </a:defRPr>
            </a:lvl1pPr>
          </a:lstStyle>
          <a:p>
            <a:pPr rtl="0"/>
            <a:r>
              <a:rPr lang="zh-CN" altLang="en-US" noProof="0"/>
              <a:t>单击此处编辑母版标题样式</a:t>
            </a:r>
          </a:p>
        </p:txBody>
      </p:sp>
      <p:sp>
        <p:nvSpPr>
          <p:cNvPr id="14" name="内容占位符 2">
            <a:extLst>
              <a:ext uri="{FF2B5EF4-FFF2-40B4-BE49-F238E27FC236}">
                <a16:creationId xmlns:a16="http://schemas.microsoft.com/office/drawing/2014/main" id="{2B92446D-E0AD-4899-86E1-DFBB50D92144}"/>
              </a:ext>
            </a:extLst>
          </p:cNvPr>
          <p:cNvSpPr>
            <a:spLocks noGrp="1"/>
          </p:cNvSpPr>
          <p:nvPr>
            <p:ph sz="half" idx="1"/>
          </p:nvPr>
        </p:nvSpPr>
        <p:spPr>
          <a:xfrm>
            <a:off x="581193" y="2228003"/>
            <a:ext cx="5422390" cy="3633047"/>
          </a:xfrm>
        </p:spPr>
        <p:txBody>
          <a:bodyPr rtlCol="0">
            <a:normAutofit/>
          </a:body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5" name="内容占位符 3">
            <a:extLst>
              <a:ext uri="{FF2B5EF4-FFF2-40B4-BE49-F238E27FC236}">
                <a16:creationId xmlns:a16="http://schemas.microsoft.com/office/drawing/2014/main" id="{9BF0768A-BCD3-4064-8FE0-C439326F00DD}"/>
              </a:ext>
            </a:extLst>
          </p:cNvPr>
          <p:cNvSpPr>
            <a:spLocks noGrp="1"/>
          </p:cNvSpPr>
          <p:nvPr>
            <p:ph sz="half" idx="2"/>
          </p:nvPr>
        </p:nvSpPr>
        <p:spPr>
          <a:xfrm>
            <a:off x="6188417" y="2228003"/>
            <a:ext cx="5422392" cy="3633047"/>
          </a:xfrm>
        </p:spPr>
        <p:txBody>
          <a:bodyPr rtlCol="0">
            <a:normAutofit/>
          </a:body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3635230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950CE4CA-34EA-472D-A23C-1DE165FCAA2F}"/>
              </a:ext>
            </a:extLst>
          </p:cNvPr>
          <p:cNvSpPr>
            <a:spLocks noGrp="1"/>
          </p:cNvSpPr>
          <p:nvPr>
            <p:ph type="dt" sz="half" idx="10"/>
          </p:nvPr>
        </p:nvSpPr>
        <p:spPr>
          <a:xfrm>
            <a:off x="7605951" y="6423914"/>
            <a:ext cx="2844799" cy="365125"/>
          </a:xfrm>
        </p:spPr>
        <p:txBody>
          <a:bodyPr rtlCol="0"/>
          <a:lstStyle/>
          <a:p>
            <a:pPr rtl="0"/>
            <a:fld id="{EDDBA893-78D2-4589-92C2-1A4936F3DD1E}" type="datetime1">
              <a:rPr lang="zh-CN" altLang="en-US" noProof="0" smtClean="0"/>
              <a:t>2024/8/29</a:t>
            </a:fld>
            <a:endParaRPr lang="zh-CN" altLang="en-US" noProof="0"/>
          </a:p>
        </p:txBody>
      </p:sp>
      <p:sp>
        <p:nvSpPr>
          <p:cNvPr id="9" name="幻灯片编号占位符 8">
            <a:extLst>
              <a:ext uri="{FF2B5EF4-FFF2-40B4-BE49-F238E27FC236}">
                <a16:creationId xmlns:a16="http://schemas.microsoft.com/office/drawing/2014/main" id="{52AC1173-613F-48B1-B860-00397875FEEA}"/>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en-US" altLang="zh-CN" noProof="0" smtClean="0"/>
              <a:t>‹#›</a:t>
            </a:fld>
            <a:endParaRPr lang="zh-CN" altLang="en-US" noProof="0"/>
          </a:p>
        </p:txBody>
      </p:sp>
      <p:sp>
        <p:nvSpPr>
          <p:cNvPr id="10" name="页脚占位符 5">
            <a:extLst>
              <a:ext uri="{FF2B5EF4-FFF2-40B4-BE49-F238E27FC236}">
                <a16:creationId xmlns:a16="http://schemas.microsoft.com/office/drawing/2014/main" id="{94036C93-814B-4155-A748-7731CA60AC88}"/>
              </a:ext>
            </a:extLst>
          </p:cNvPr>
          <p:cNvSpPr>
            <a:spLocks noGrp="1"/>
          </p:cNvSpPr>
          <p:nvPr>
            <p:ph type="ftr" sz="quarter" idx="11"/>
          </p:nvPr>
        </p:nvSpPr>
        <p:spPr>
          <a:xfrm>
            <a:off x="355101" y="6423914"/>
            <a:ext cx="6818262" cy="365125"/>
          </a:xfrm>
        </p:spPr>
        <p:txBody>
          <a:bodyPr rtlCol="0"/>
          <a:lstStyle/>
          <a:p>
            <a:pPr algn="l" rtl="0"/>
            <a:r>
              <a:rPr lang="zh-CN" altLang="en-US" noProof="0"/>
              <a:t>授课</a:t>
            </a:r>
          </a:p>
        </p:txBody>
      </p:sp>
      <p:sp>
        <p:nvSpPr>
          <p:cNvPr id="11" name="长方形 10">
            <a:extLst>
              <a:ext uri="{FF2B5EF4-FFF2-40B4-BE49-F238E27FC236}">
                <a16:creationId xmlns:a16="http://schemas.microsoft.com/office/drawing/2014/main" id="{DA4EE69F-D906-40FA-8109-46DF1B1A16FA}"/>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标题 1">
            <a:extLst>
              <a:ext uri="{FF2B5EF4-FFF2-40B4-BE49-F238E27FC236}">
                <a16:creationId xmlns:a16="http://schemas.microsoft.com/office/drawing/2014/main" id="{7DC41C5E-3615-4EA8-B8E6-E2B196256B1C}"/>
              </a:ext>
            </a:extLst>
          </p:cNvPr>
          <p:cNvSpPr>
            <a:spLocks noGrp="1"/>
          </p:cNvSpPr>
          <p:nvPr>
            <p:ph type="title"/>
          </p:nvPr>
        </p:nvSpPr>
        <p:spPr>
          <a:xfrm>
            <a:off x="581193" y="729658"/>
            <a:ext cx="11029616" cy="988332"/>
          </a:xfrm>
        </p:spPr>
        <p:txBody>
          <a:bodyPr rtlCol="0"/>
          <a:lstStyle>
            <a:lvl1pPr>
              <a:defRPr>
                <a:solidFill>
                  <a:schemeClr val="bg1"/>
                </a:solidFill>
              </a:defRPr>
            </a:lvl1pPr>
          </a:lstStyle>
          <a:p>
            <a:pPr rtl="0"/>
            <a:r>
              <a:rPr lang="zh-CN" altLang="en-US" noProof="0"/>
              <a:t>单击此处编辑母版标题样式</a:t>
            </a:r>
          </a:p>
        </p:txBody>
      </p:sp>
      <p:sp>
        <p:nvSpPr>
          <p:cNvPr id="13" name="文本占位符 2">
            <a:extLst>
              <a:ext uri="{FF2B5EF4-FFF2-40B4-BE49-F238E27FC236}">
                <a16:creationId xmlns:a16="http://schemas.microsoft.com/office/drawing/2014/main" id="{9555D9C2-1EA2-4557-9496-E7AEA7A128B8}"/>
              </a:ext>
            </a:extLst>
          </p:cNvPr>
          <p:cNvSpPr>
            <a:spLocks noGrp="1"/>
          </p:cNvSpPr>
          <p:nvPr>
            <p:ph type="body" idx="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14" name="内容占位符 3">
            <a:extLst>
              <a:ext uri="{FF2B5EF4-FFF2-40B4-BE49-F238E27FC236}">
                <a16:creationId xmlns:a16="http://schemas.microsoft.com/office/drawing/2014/main" id="{A464C6A4-3497-4DA5-945D-7A771E383ACF}"/>
              </a:ext>
            </a:extLst>
          </p:cNvPr>
          <p:cNvSpPr>
            <a:spLocks noGrp="1"/>
          </p:cNvSpPr>
          <p:nvPr>
            <p:ph sz="half" idx="2"/>
          </p:nvPr>
        </p:nvSpPr>
        <p:spPr>
          <a:xfrm>
            <a:off x="581194" y="2926052"/>
            <a:ext cx="5393100" cy="2934999"/>
          </a:xfrm>
        </p:spPr>
        <p:txBody>
          <a:bodyPr rtlCol="0" anchor="t">
            <a:normAutofit/>
          </a:body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5" name="文本占位符 4">
            <a:extLst>
              <a:ext uri="{FF2B5EF4-FFF2-40B4-BE49-F238E27FC236}">
                <a16:creationId xmlns:a16="http://schemas.microsoft.com/office/drawing/2014/main" id="{91C3F39A-C070-4EEB-9285-4EFBEE5FB54A}"/>
              </a:ext>
            </a:extLst>
          </p:cNvPr>
          <p:cNvSpPr>
            <a:spLocks noGrp="1"/>
          </p:cNvSpPr>
          <p:nvPr>
            <p:ph type="body" sz="quarter" idx="3"/>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16" name="内容占位符 5">
            <a:extLst>
              <a:ext uri="{FF2B5EF4-FFF2-40B4-BE49-F238E27FC236}">
                <a16:creationId xmlns:a16="http://schemas.microsoft.com/office/drawing/2014/main" id="{07E4AC67-32FA-4B42-9340-5E57C82F7437}"/>
              </a:ext>
            </a:extLst>
          </p:cNvPr>
          <p:cNvSpPr>
            <a:spLocks noGrp="1"/>
          </p:cNvSpPr>
          <p:nvPr>
            <p:ph sz="quarter" idx="4"/>
          </p:nvPr>
        </p:nvSpPr>
        <p:spPr>
          <a:xfrm>
            <a:off x="6217709" y="2926052"/>
            <a:ext cx="5393100" cy="2934999"/>
          </a:xfrm>
        </p:spPr>
        <p:txBody>
          <a:bodyPr rtlCol="0" anchor="t">
            <a:normAutofit/>
          </a:body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11939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rtlCol="0"/>
          <a:lstStyle/>
          <a:p>
            <a:pPr rtl="0"/>
            <a:fld id="{70F8D272-AD61-4702-933A-FB188B71021E}" type="datetime1">
              <a:rPr lang="zh-CN" altLang="en-US" noProof="0" smtClean="0"/>
              <a:t>2024/8/29</a:t>
            </a:fld>
            <a:endParaRPr lang="zh-CN" altLang="en-US" noProof="0"/>
          </a:p>
        </p:txBody>
      </p:sp>
      <p:sp>
        <p:nvSpPr>
          <p:cNvPr id="5" name="灯片编号占位符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en-US" altLang="zh-CN" noProof="0" smtClean="0"/>
              <a:t>‹#›</a:t>
            </a:fld>
            <a:endParaRPr lang="zh-CN" altLang="en-US" noProof="0"/>
          </a:p>
        </p:txBody>
      </p:sp>
      <p:sp>
        <p:nvSpPr>
          <p:cNvPr id="6" name="页脚占位符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rtlCol="0"/>
          <a:lstStyle/>
          <a:p>
            <a:pPr algn="l" rtl="0"/>
            <a:r>
              <a:rPr lang="zh-CN" altLang="en-US" noProof="0"/>
              <a:t>授课</a:t>
            </a:r>
          </a:p>
        </p:txBody>
      </p:sp>
      <p:sp>
        <p:nvSpPr>
          <p:cNvPr id="7" name="长方形 6">
            <a:extLst>
              <a:ext uri="{FF2B5EF4-FFF2-40B4-BE49-F238E27FC236}">
                <a16:creationId xmlns:a16="http://schemas.microsoft.com/office/drawing/2014/main" id="{0020220C-6241-4A3B-9017-445FC82876DD}"/>
              </a:ext>
            </a:extLst>
          </p:cNvPr>
          <p:cNvSpPr>
            <a:spLocks noChangeAspect="1"/>
          </p:cNvSpPr>
          <p:nvPr userDrawn="1"/>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标题 1">
            <a:extLst>
              <a:ext uri="{FF2B5EF4-FFF2-40B4-BE49-F238E27FC236}">
                <a16:creationId xmlns:a16="http://schemas.microsoft.com/office/drawing/2014/main" id="{12206A44-565D-4C18-8891-86387B90115A}"/>
              </a:ext>
            </a:extLst>
          </p:cNvPr>
          <p:cNvSpPr>
            <a:spLocks noGrp="1"/>
          </p:cNvSpPr>
          <p:nvPr>
            <p:ph type="title"/>
          </p:nvPr>
        </p:nvSpPr>
        <p:spPr>
          <a:xfrm>
            <a:off x="575894" y="729658"/>
            <a:ext cx="11029616" cy="988332"/>
          </a:xfrm>
        </p:spPr>
        <p:txBody>
          <a:bodyPr rtlCol="0"/>
          <a:lstStyle>
            <a:lvl1pPr>
              <a:defRPr>
                <a:solidFill>
                  <a:schemeClr val="bg1"/>
                </a:solidFill>
              </a:defRPr>
            </a:lvl1pPr>
          </a:lstStyle>
          <a:p>
            <a:pPr rtl="0"/>
            <a:r>
              <a:rPr lang="zh-CN" altLang="en-US" noProof="0"/>
              <a:t>单击此处编辑母版标题样式</a:t>
            </a:r>
          </a:p>
        </p:txBody>
      </p:sp>
    </p:spTree>
    <p:extLst>
      <p:ext uri="{BB962C8B-B14F-4D97-AF65-F5344CB8AC3E}">
        <p14:creationId xmlns:p14="http://schemas.microsoft.com/office/powerpoint/2010/main" val="2300412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带标题的图片">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rtlCol="0"/>
          <a:lstStyle/>
          <a:p>
            <a:pPr rtl="0"/>
            <a:fld id="{C85E2CE6-C33C-4BA0-BA1D-9CD223EA65F1}" type="datetime1">
              <a:rPr lang="zh-CN" altLang="en-US" noProof="0" smtClean="0"/>
              <a:t>2024/8/29</a:t>
            </a:fld>
            <a:endParaRPr lang="zh-CN" altLang="en-US" noProof="0"/>
          </a:p>
        </p:txBody>
      </p:sp>
      <p:sp>
        <p:nvSpPr>
          <p:cNvPr id="7" name="灯片编号占位符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en-US" altLang="zh-CN" noProof="0" smtClean="0"/>
              <a:t>‹#›</a:t>
            </a:fld>
            <a:endParaRPr lang="zh-CN" altLang="en-US" noProof="0"/>
          </a:p>
        </p:txBody>
      </p:sp>
      <p:sp>
        <p:nvSpPr>
          <p:cNvPr id="8" name="页脚占位符 5">
            <a:extLst>
              <a:ext uri="{FF2B5EF4-FFF2-40B4-BE49-F238E27FC236}">
                <a16:creationId xmlns:a16="http://schemas.microsoft.com/office/drawing/2014/main" id="{D740D193-BF72-46A1-AFE9-DA960BABE465}"/>
              </a:ext>
            </a:extLst>
          </p:cNvPr>
          <p:cNvSpPr>
            <a:spLocks noGrp="1"/>
          </p:cNvSpPr>
          <p:nvPr>
            <p:ph type="ftr" sz="quarter" idx="11"/>
          </p:nvPr>
        </p:nvSpPr>
        <p:spPr>
          <a:xfrm>
            <a:off x="355101" y="6423914"/>
            <a:ext cx="6818262" cy="365125"/>
          </a:xfrm>
        </p:spPr>
        <p:txBody>
          <a:bodyPr rtlCol="0"/>
          <a:lstStyle/>
          <a:p>
            <a:pPr algn="l" rtl="0"/>
            <a:r>
              <a:rPr lang="zh-CN" altLang="en-US" noProof="0"/>
              <a:t>授课</a:t>
            </a:r>
          </a:p>
        </p:txBody>
      </p:sp>
      <p:sp>
        <p:nvSpPr>
          <p:cNvPr id="9" name="标题 1">
            <a:extLst>
              <a:ext uri="{FF2B5EF4-FFF2-40B4-BE49-F238E27FC236}">
                <a16:creationId xmlns:a16="http://schemas.microsoft.com/office/drawing/2014/main" id="{F47352EA-4890-4FE1-97BD-8CCB09F58794}"/>
              </a:ext>
            </a:extLst>
          </p:cNvPr>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zh-CN" altLang="en-US" noProof="0"/>
              <a:t>单击此处编辑母版标题样式</a:t>
            </a:r>
          </a:p>
        </p:txBody>
      </p:sp>
      <p:sp>
        <p:nvSpPr>
          <p:cNvPr id="10" name="图片占位符 2">
            <a:extLst>
              <a:ext uri="{FF2B5EF4-FFF2-40B4-BE49-F238E27FC236}">
                <a16:creationId xmlns:a16="http://schemas.microsoft.com/office/drawing/2014/main" id="{EEBAE269-6AC1-4BFB-8694-696AFD04DC84}"/>
              </a:ext>
            </a:extLst>
          </p:cNvPr>
          <p:cNvSpPr>
            <a:spLocks noGrp="1" noChangeAspect="1"/>
          </p:cNvSpPr>
          <p:nvPr>
            <p:ph type="pic" idx="1" hasCustomPrompt="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单击图标以添加图片</a:t>
            </a:r>
          </a:p>
        </p:txBody>
      </p:sp>
      <p:sp>
        <p:nvSpPr>
          <p:cNvPr id="11" name="文本占位符 3">
            <a:extLst>
              <a:ext uri="{FF2B5EF4-FFF2-40B4-BE49-F238E27FC236}">
                <a16:creationId xmlns:a16="http://schemas.microsoft.com/office/drawing/2014/main" id="{F67E35A4-831E-477F-9962-C62C2A6492CD}"/>
              </a:ext>
            </a:extLst>
          </p:cNvPr>
          <p:cNvSpPr>
            <a:spLocks noGrp="1"/>
          </p:cNvSpPr>
          <p:nvPr>
            <p:ph type="body" sz="half" idx="2"/>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Tree>
    <p:extLst>
      <p:ext uri="{BB962C8B-B14F-4D97-AF65-F5344CB8AC3E}">
        <p14:creationId xmlns:p14="http://schemas.microsoft.com/office/powerpoint/2010/main" val="30081061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带描述文字的两张图片">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79842E67-35F4-4EC2-B5B4-6D02111EDAD7}"/>
              </a:ext>
            </a:extLst>
          </p:cNvPr>
          <p:cNvSpPr>
            <a:spLocks noGrp="1"/>
          </p:cNvSpPr>
          <p:nvPr>
            <p:ph type="pic" idx="1" hasCustomPrompt="1"/>
          </p:nvPr>
        </p:nvSpPr>
        <p:spPr>
          <a:xfrm>
            <a:off x="4242275"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单击图标以添加图片</a:t>
            </a:r>
          </a:p>
        </p:txBody>
      </p:sp>
      <p:sp>
        <p:nvSpPr>
          <p:cNvPr id="10" name="图片占位符 2">
            <a:extLst>
              <a:ext uri="{FF2B5EF4-FFF2-40B4-BE49-F238E27FC236}">
                <a16:creationId xmlns:a16="http://schemas.microsoft.com/office/drawing/2014/main" id="{6553049D-F1F2-4E3C-B0A3-D2BCB35B18A8}"/>
              </a:ext>
            </a:extLst>
          </p:cNvPr>
          <p:cNvSpPr>
            <a:spLocks noGrp="1"/>
          </p:cNvSpPr>
          <p:nvPr>
            <p:ph type="pic" idx="13" hasCustomPrompt="1"/>
          </p:nvPr>
        </p:nvSpPr>
        <p:spPr>
          <a:xfrm>
            <a:off x="8047164"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p>
        </p:txBody>
      </p:sp>
      <p:sp>
        <p:nvSpPr>
          <p:cNvPr id="2" name="标题 1">
            <a:extLst>
              <a:ext uri="{FF2B5EF4-FFF2-40B4-BE49-F238E27FC236}">
                <a16:creationId xmlns:a16="http://schemas.microsoft.com/office/drawing/2014/main" id="{1791EB1F-E7C6-4FF7-BE74-BEF6056BACE4}"/>
              </a:ext>
            </a:extLst>
          </p:cNvPr>
          <p:cNvSpPr>
            <a:spLocks noGrp="1"/>
          </p:cNvSpPr>
          <p:nvPr>
            <p:ph type="title"/>
          </p:nvPr>
        </p:nvSpPr>
        <p:spPr>
          <a:xfrm>
            <a:off x="358529" y="457200"/>
            <a:ext cx="3790884" cy="1600200"/>
          </a:xfrm>
        </p:spPr>
        <p:txBody>
          <a:bodyPr rtlCol="0" anchor="b">
            <a:normAutofit/>
          </a:bodyPr>
          <a:lstStyle>
            <a:lvl1pPr>
              <a:defRPr sz="2800">
                <a:solidFill>
                  <a:schemeClr val="accent1">
                    <a:lumMod val="75000"/>
                  </a:schemeClr>
                </a:solidFill>
              </a:defRPr>
            </a:lvl1pPr>
          </a:lstStyle>
          <a:p>
            <a:pPr rtl="0"/>
            <a:r>
              <a:rPr lang="zh-CN" altLang="en-US" noProof="0"/>
              <a:t>单击此处编辑母版标题样式</a:t>
            </a:r>
          </a:p>
        </p:txBody>
      </p:sp>
      <p:sp>
        <p:nvSpPr>
          <p:cNvPr id="4" name="文本占位符 3">
            <a:extLst>
              <a:ext uri="{FF2B5EF4-FFF2-40B4-BE49-F238E27FC236}">
                <a16:creationId xmlns:a16="http://schemas.microsoft.com/office/drawing/2014/main" id="{9AC935A1-3DFF-457D-8C70-E337C3D84F5A}"/>
              </a:ext>
            </a:extLst>
          </p:cNvPr>
          <p:cNvSpPr>
            <a:spLocks noGrp="1"/>
          </p:cNvSpPr>
          <p:nvPr>
            <p:ph type="body" sz="half" idx="2"/>
          </p:nvPr>
        </p:nvSpPr>
        <p:spPr>
          <a:xfrm>
            <a:off x="358529" y="2057400"/>
            <a:ext cx="3790884" cy="3811588"/>
          </a:xfrm>
        </p:spPr>
        <p:txBody>
          <a:bodyPr rtlCol="0"/>
          <a:lstStyle>
            <a:lvl1pPr marL="216000" indent="-216000">
              <a:lnSpc>
                <a:spcPct val="90000"/>
              </a:lnSpc>
              <a:buFont typeface="Wingdings" panose="05000000000000000000" pitchFamily="2" charset="2"/>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rtlCol="0"/>
          <a:lstStyle/>
          <a:p>
            <a:pPr rtl="0"/>
            <a:fld id="{429986BD-24C7-49F5-97AE-E7CD9B115D6A}" type="datetime1">
              <a:rPr lang="zh-CN" altLang="en-US" noProof="0" smtClean="0"/>
              <a:t>2024/8/29</a:t>
            </a:fld>
            <a:endParaRPr lang="zh-CN" altLang="en-US" noProof="0"/>
          </a:p>
        </p:txBody>
      </p:sp>
      <p:sp>
        <p:nvSpPr>
          <p:cNvPr id="7" name="灯片编号占位符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en-US" altLang="zh-CN" noProof="0" smtClean="0"/>
              <a:t>‹#›</a:t>
            </a:fld>
            <a:endParaRPr lang="zh-CN" altLang="en-US" noProof="0"/>
          </a:p>
        </p:txBody>
      </p:sp>
      <p:sp>
        <p:nvSpPr>
          <p:cNvPr id="11" name="页脚占位符 5">
            <a:extLst>
              <a:ext uri="{FF2B5EF4-FFF2-40B4-BE49-F238E27FC236}">
                <a16:creationId xmlns:a16="http://schemas.microsoft.com/office/drawing/2014/main" id="{A620A17C-5577-4021-9044-146DC609ECC5}"/>
              </a:ext>
            </a:extLst>
          </p:cNvPr>
          <p:cNvSpPr>
            <a:spLocks noGrp="1"/>
          </p:cNvSpPr>
          <p:nvPr>
            <p:ph type="ftr" sz="quarter" idx="11"/>
          </p:nvPr>
        </p:nvSpPr>
        <p:spPr>
          <a:xfrm>
            <a:off x="355101" y="6423914"/>
            <a:ext cx="6818262" cy="365125"/>
          </a:xfrm>
        </p:spPr>
        <p:txBody>
          <a:bodyPr rtlCol="0"/>
          <a:lstStyle/>
          <a:p>
            <a:pPr algn="l" rtl="0"/>
            <a:r>
              <a:rPr lang="zh-CN" altLang="en-US" noProof="0"/>
              <a:t>授课</a:t>
            </a:r>
          </a:p>
        </p:txBody>
      </p:sp>
    </p:spTree>
    <p:extLst>
      <p:ext uri="{BB962C8B-B14F-4D97-AF65-F5344CB8AC3E}">
        <p14:creationId xmlns:p14="http://schemas.microsoft.com/office/powerpoint/2010/main" val="26862248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带描述文字的两张图片_1">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79842E67-35F4-4EC2-B5B4-6D02111EDAD7}"/>
              </a:ext>
            </a:extLst>
          </p:cNvPr>
          <p:cNvSpPr>
            <a:spLocks noGrp="1"/>
          </p:cNvSpPr>
          <p:nvPr>
            <p:ph type="pic" idx="1" hasCustomPrompt="1"/>
          </p:nvPr>
        </p:nvSpPr>
        <p:spPr>
          <a:xfrm>
            <a:off x="441959"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单击图标以添加图片</a:t>
            </a:r>
          </a:p>
        </p:txBody>
      </p:sp>
      <p:sp>
        <p:nvSpPr>
          <p:cNvPr id="10" name="图片占位符 2">
            <a:extLst>
              <a:ext uri="{FF2B5EF4-FFF2-40B4-BE49-F238E27FC236}">
                <a16:creationId xmlns:a16="http://schemas.microsoft.com/office/drawing/2014/main" id="{6553049D-F1F2-4E3C-B0A3-D2BCB35B18A8}"/>
              </a:ext>
            </a:extLst>
          </p:cNvPr>
          <p:cNvSpPr>
            <a:spLocks noGrp="1"/>
          </p:cNvSpPr>
          <p:nvPr>
            <p:ph type="pic" idx="13" hasCustomPrompt="1"/>
          </p:nvPr>
        </p:nvSpPr>
        <p:spPr>
          <a:xfrm>
            <a:off x="8047164"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单击图标以添加图片</a:t>
            </a:r>
          </a:p>
        </p:txBody>
      </p:sp>
      <p:sp>
        <p:nvSpPr>
          <p:cNvPr id="2" name="标题 1">
            <a:extLst>
              <a:ext uri="{FF2B5EF4-FFF2-40B4-BE49-F238E27FC236}">
                <a16:creationId xmlns:a16="http://schemas.microsoft.com/office/drawing/2014/main" id="{1791EB1F-E7C6-4FF7-BE74-BEF6056BACE4}"/>
              </a:ext>
            </a:extLst>
          </p:cNvPr>
          <p:cNvSpPr>
            <a:spLocks noGrp="1"/>
          </p:cNvSpPr>
          <p:nvPr>
            <p:ph type="title"/>
          </p:nvPr>
        </p:nvSpPr>
        <p:spPr>
          <a:xfrm>
            <a:off x="4144457" y="457200"/>
            <a:ext cx="3790884" cy="1600200"/>
          </a:xfrm>
        </p:spPr>
        <p:txBody>
          <a:bodyPr rtlCol="0" anchor="b">
            <a:normAutofit/>
          </a:bodyPr>
          <a:lstStyle>
            <a:lvl1pPr>
              <a:defRPr sz="2800">
                <a:solidFill>
                  <a:schemeClr val="accent1">
                    <a:lumMod val="75000"/>
                  </a:schemeClr>
                </a:solidFill>
              </a:defRPr>
            </a:lvl1pPr>
          </a:lstStyle>
          <a:p>
            <a:pPr rtl="0"/>
            <a:r>
              <a:rPr lang="zh-CN" altLang="en-US" noProof="0"/>
              <a:t>单击此处编辑母版标题样式</a:t>
            </a:r>
          </a:p>
        </p:txBody>
      </p:sp>
      <p:sp>
        <p:nvSpPr>
          <p:cNvPr id="5" name="日期占位符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rtlCol="0"/>
          <a:lstStyle/>
          <a:p>
            <a:pPr rtl="0"/>
            <a:fld id="{05247FA0-2EFF-4FB0-92B5-6A2D93E994EC}" type="datetime1">
              <a:rPr lang="zh-CN" altLang="en-US" noProof="0" smtClean="0"/>
              <a:t>2024/8/29</a:t>
            </a:fld>
            <a:endParaRPr lang="zh-CN" altLang="en-US" noProof="0"/>
          </a:p>
        </p:txBody>
      </p:sp>
      <p:sp>
        <p:nvSpPr>
          <p:cNvPr id="7" name="灯片编号占位符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en-US" altLang="zh-CN" noProof="0" smtClean="0"/>
              <a:t>‹#›</a:t>
            </a:fld>
            <a:endParaRPr lang="zh-CN" altLang="en-US" noProof="0"/>
          </a:p>
        </p:txBody>
      </p:sp>
      <p:sp>
        <p:nvSpPr>
          <p:cNvPr id="11" name="内容占位符 8">
            <a:extLst>
              <a:ext uri="{FF2B5EF4-FFF2-40B4-BE49-F238E27FC236}">
                <a16:creationId xmlns:a16="http://schemas.microsoft.com/office/drawing/2014/main" id="{8C645043-BE6A-4D32-ACA9-AB593DA6BC9F}"/>
              </a:ext>
            </a:extLst>
          </p:cNvPr>
          <p:cNvSpPr>
            <a:spLocks noGrp="1"/>
          </p:cNvSpPr>
          <p:nvPr>
            <p:ph sz="quarter" idx="14"/>
          </p:nvPr>
        </p:nvSpPr>
        <p:spPr>
          <a:xfrm>
            <a:off x="4144457" y="2057400"/>
            <a:ext cx="3791456" cy="3862388"/>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2" name="页脚占位符 5">
            <a:extLst>
              <a:ext uri="{FF2B5EF4-FFF2-40B4-BE49-F238E27FC236}">
                <a16:creationId xmlns:a16="http://schemas.microsoft.com/office/drawing/2014/main" id="{3D444C08-6A3A-4BFB-9494-43F3DE33E919}"/>
              </a:ext>
            </a:extLst>
          </p:cNvPr>
          <p:cNvSpPr>
            <a:spLocks noGrp="1"/>
          </p:cNvSpPr>
          <p:nvPr>
            <p:ph type="ftr" sz="quarter" idx="11"/>
          </p:nvPr>
        </p:nvSpPr>
        <p:spPr>
          <a:xfrm>
            <a:off x="355101" y="6423914"/>
            <a:ext cx="6818262" cy="365125"/>
          </a:xfrm>
        </p:spPr>
        <p:txBody>
          <a:bodyPr rtlCol="0"/>
          <a:lstStyle/>
          <a:p>
            <a:pPr algn="l" rtl="0"/>
            <a:r>
              <a:rPr lang="zh-CN" altLang="en-US" noProof="0"/>
              <a:t>授课</a:t>
            </a:r>
          </a:p>
        </p:txBody>
      </p:sp>
    </p:spTree>
    <p:extLst>
      <p:ext uri="{BB962C8B-B14F-4D97-AF65-F5344CB8AC3E}">
        <p14:creationId xmlns:p14="http://schemas.microsoft.com/office/powerpoint/2010/main" val="1445521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rtl="0"/>
            <a:fld id="{62A93A93-55FE-4D7C-8317-87E2588A2CFE}" type="datetime1">
              <a:rPr lang="zh-CN" altLang="en-US" noProof="0" smtClean="0"/>
              <a:t>2024/8/29</a:t>
            </a:fld>
            <a:endParaRPr lang="zh-CN" altLang="en-US" noProof="0"/>
          </a:p>
        </p:txBody>
      </p:sp>
      <p:sp>
        <p:nvSpPr>
          <p:cNvPr id="5" name="Footer Placeholder 4"/>
          <p:cNvSpPr>
            <a:spLocks noGrp="1"/>
          </p:cNvSpPr>
          <p:nvPr>
            <p:ph type="ftr" sz="quarter" idx="11"/>
          </p:nvPr>
        </p:nvSpPr>
        <p:spPr/>
        <p:txBody>
          <a:bodyPr/>
          <a:lstStyle/>
          <a:p>
            <a:pPr algn="l" rtl="0"/>
            <a:r>
              <a:rPr lang="zh-CN" altLang="en-US" noProof="0"/>
              <a:t>授课</a:t>
            </a:r>
          </a:p>
        </p:txBody>
      </p:sp>
      <p:sp>
        <p:nvSpPr>
          <p:cNvPr id="6" name="Slide Number Placeholder 5"/>
          <p:cNvSpPr>
            <a:spLocks noGrp="1"/>
          </p:cNvSpPr>
          <p:nvPr>
            <p:ph type="sldNum" sz="quarter" idx="12"/>
          </p:nvPr>
        </p:nvSpPr>
        <p:spPr/>
        <p:txBody>
          <a:bodyPr/>
          <a:lstStyle/>
          <a:p>
            <a:pPr rtl="0"/>
            <a:fld id="{3A98EE3D-8CD1-4C3F-BD1C-C98C9596463C}" type="slidenum">
              <a:rPr lang="en-US" altLang="zh-CN" noProof="0" smtClean="0"/>
              <a:t>‹#›</a:t>
            </a:fld>
            <a:endParaRPr lang="zh-CN" altLang="en-US" noProof="0"/>
          </a:p>
        </p:txBody>
      </p:sp>
      <p:sp>
        <p:nvSpPr>
          <p:cNvPr id="7" name="长方形 8">
            <a:extLst>
              <a:ext uri="{FF2B5EF4-FFF2-40B4-BE49-F238E27FC236}">
                <a16:creationId xmlns:a16="http://schemas.microsoft.com/office/drawing/2014/main" id="{D9E9A373-FD94-D2CE-512C-0D5C9230911D}"/>
              </a:ext>
            </a:extLst>
          </p:cNvPr>
          <p:cNvSpPr>
            <a:spLocks noChangeAspect="1"/>
          </p:cNvSpPr>
          <p:nvPr userDrawn="1"/>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79244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带描述文字的两张图片_2">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79842E67-35F4-4EC2-B5B4-6D02111EDAD7}"/>
              </a:ext>
            </a:extLst>
          </p:cNvPr>
          <p:cNvSpPr>
            <a:spLocks noGrp="1"/>
          </p:cNvSpPr>
          <p:nvPr>
            <p:ph type="pic" idx="1" hasCustomPrompt="1"/>
          </p:nvPr>
        </p:nvSpPr>
        <p:spPr>
          <a:xfrm>
            <a:off x="441959"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单击图标以添加图片</a:t>
            </a:r>
          </a:p>
        </p:txBody>
      </p:sp>
      <p:sp>
        <p:nvSpPr>
          <p:cNvPr id="10" name="图片占位符 2">
            <a:extLst>
              <a:ext uri="{FF2B5EF4-FFF2-40B4-BE49-F238E27FC236}">
                <a16:creationId xmlns:a16="http://schemas.microsoft.com/office/drawing/2014/main" id="{6553049D-F1F2-4E3C-B0A3-D2BCB35B18A8}"/>
              </a:ext>
            </a:extLst>
          </p:cNvPr>
          <p:cNvSpPr>
            <a:spLocks noGrp="1"/>
          </p:cNvSpPr>
          <p:nvPr>
            <p:ph type="pic" idx="13" hasCustomPrompt="1"/>
          </p:nvPr>
        </p:nvSpPr>
        <p:spPr>
          <a:xfrm>
            <a:off x="4244562"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单击图标以添加图片</a:t>
            </a:r>
          </a:p>
        </p:txBody>
      </p:sp>
      <p:sp>
        <p:nvSpPr>
          <p:cNvPr id="2" name="标题 1">
            <a:extLst>
              <a:ext uri="{FF2B5EF4-FFF2-40B4-BE49-F238E27FC236}">
                <a16:creationId xmlns:a16="http://schemas.microsoft.com/office/drawing/2014/main" id="{1791EB1F-E7C6-4FF7-BE74-BEF6056BACE4}"/>
              </a:ext>
            </a:extLst>
          </p:cNvPr>
          <p:cNvSpPr>
            <a:spLocks noGrp="1"/>
          </p:cNvSpPr>
          <p:nvPr>
            <p:ph type="title"/>
          </p:nvPr>
        </p:nvSpPr>
        <p:spPr>
          <a:xfrm>
            <a:off x="8355530" y="457200"/>
            <a:ext cx="3577394" cy="1600200"/>
          </a:xfrm>
        </p:spPr>
        <p:txBody>
          <a:bodyPr rtlCol="0" anchor="b">
            <a:normAutofit/>
          </a:bodyPr>
          <a:lstStyle>
            <a:lvl1pPr>
              <a:defRPr sz="2800">
                <a:solidFill>
                  <a:schemeClr val="accent1">
                    <a:lumMod val="75000"/>
                  </a:schemeClr>
                </a:solidFill>
              </a:defRPr>
            </a:lvl1pPr>
          </a:lstStyle>
          <a:p>
            <a:pPr rtl="0"/>
            <a:r>
              <a:rPr lang="zh-CN" altLang="en-US" noProof="0"/>
              <a:t>单击此处编辑母版标题样式</a:t>
            </a:r>
          </a:p>
        </p:txBody>
      </p:sp>
      <p:sp>
        <p:nvSpPr>
          <p:cNvPr id="5" name="日期占位符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rtlCol="0"/>
          <a:lstStyle/>
          <a:p>
            <a:pPr rtl="0"/>
            <a:fld id="{549CDDBD-05E3-4C7E-9631-005CC13EF965}" type="datetime1">
              <a:rPr lang="zh-CN" altLang="en-US" noProof="0" smtClean="0"/>
              <a:t>2024/8/29</a:t>
            </a:fld>
            <a:endParaRPr lang="zh-CN" altLang="en-US" noProof="0"/>
          </a:p>
        </p:txBody>
      </p:sp>
      <p:sp>
        <p:nvSpPr>
          <p:cNvPr id="7" name="灯片编号占位符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en-US" altLang="zh-CN" noProof="0" smtClean="0"/>
              <a:t>‹#›</a:t>
            </a:fld>
            <a:endParaRPr lang="zh-CN" altLang="en-US" noProof="0"/>
          </a:p>
        </p:txBody>
      </p:sp>
      <p:sp>
        <p:nvSpPr>
          <p:cNvPr id="11" name="内容占位符 8">
            <a:extLst>
              <a:ext uri="{FF2B5EF4-FFF2-40B4-BE49-F238E27FC236}">
                <a16:creationId xmlns:a16="http://schemas.microsoft.com/office/drawing/2014/main" id="{8C645043-BE6A-4D32-ACA9-AB593DA6BC9F}"/>
              </a:ext>
            </a:extLst>
          </p:cNvPr>
          <p:cNvSpPr>
            <a:spLocks noGrp="1"/>
          </p:cNvSpPr>
          <p:nvPr>
            <p:ph sz="quarter" idx="14"/>
          </p:nvPr>
        </p:nvSpPr>
        <p:spPr>
          <a:xfrm>
            <a:off x="8355530" y="2057400"/>
            <a:ext cx="3577934" cy="3862388"/>
          </a:xfrm>
        </p:spPr>
        <p:txBody>
          <a:bodyPr rtlCol="0"/>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zh-CN" altLang="en-US" noProof="0"/>
              <a:t>单击此处编辑母版文本样式</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zh-CN" altLang="en-US" noProof="0"/>
              <a:t>二级</a:t>
            </a:r>
          </a:p>
        </p:txBody>
      </p:sp>
      <p:sp>
        <p:nvSpPr>
          <p:cNvPr id="9" name="页脚占位符 5">
            <a:extLst>
              <a:ext uri="{FF2B5EF4-FFF2-40B4-BE49-F238E27FC236}">
                <a16:creationId xmlns:a16="http://schemas.microsoft.com/office/drawing/2014/main" id="{FE695AAC-8311-4518-A219-DE58BF92AEA9}"/>
              </a:ext>
            </a:extLst>
          </p:cNvPr>
          <p:cNvSpPr>
            <a:spLocks noGrp="1"/>
          </p:cNvSpPr>
          <p:nvPr>
            <p:ph type="ftr" sz="quarter" idx="11"/>
          </p:nvPr>
        </p:nvSpPr>
        <p:spPr>
          <a:xfrm>
            <a:off x="355101" y="6423914"/>
            <a:ext cx="6818262" cy="365125"/>
          </a:xfrm>
        </p:spPr>
        <p:txBody>
          <a:bodyPr rtlCol="0"/>
          <a:lstStyle/>
          <a:p>
            <a:pPr algn="l" rtl="0"/>
            <a:r>
              <a:rPr lang="zh-CN" altLang="en-US" noProof="0"/>
              <a:t>授课</a:t>
            </a:r>
          </a:p>
        </p:txBody>
      </p:sp>
    </p:spTree>
    <p:extLst>
      <p:ext uri="{BB962C8B-B14F-4D97-AF65-F5344CB8AC3E}">
        <p14:creationId xmlns:p14="http://schemas.microsoft.com/office/powerpoint/2010/main" val="917956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rtl="0"/>
            <a:fld id="{3E4F1E53-343B-4A9E-8522-CC4A0DDBF41D}" type="datetime1">
              <a:rPr lang="zh-CN" altLang="en-US" noProof="0" smtClean="0"/>
              <a:t>2024/8/29</a:t>
            </a:fld>
            <a:endParaRPr lang="zh-CN" altLang="en-US" noProof="0"/>
          </a:p>
        </p:txBody>
      </p:sp>
      <p:sp>
        <p:nvSpPr>
          <p:cNvPr id="5" name="Footer Placeholder 4"/>
          <p:cNvSpPr>
            <a:spLocks noGrp="1"/>
          </p:cNvSpPr>
          <p:nvPr>
            <p:ph type="ftr" sz="quarter" idx="11"/>
          </p:nvPr>
        </p:nvSpPr>
        <p:spPr/>
        <p:txBody>
          <a:bodyPr/>
          <a:lstStyle/>
          <a:p>
            <a:pPr rtl="0"/>
            <a:r>
              <a:rPr lang="zh-CN" altLang="en-US" noProof="0"/>
              <a:t>授课</a:t>
            </a:r>
          </a:p>
        </p:txBody>
      </p:sp>
      <p:sp>
        <p:nvSpPr>
          <p:cNvPr id="6" name="Slide Number Placeholder 5"/>
          <p:cNvSpPr>
            <a:spLocks noGrp="1"/>
          </p:cNvSpPr>
          <p:nvPr>
            <p:ph type="sldNum" sz="quarter" idx="12"/>
          </p:nvPr>
        </p:nvSpPr>
        <p:spPr/>
        <p:txBody>
          <a:bodyPr/>
          <a:lstStyle/>
          <a:p>
            <a:pPr rtl="0"/>
            <a:fld id="{159F479D-7533-4EEF-A06F-7CD2FE3DB90D}" type="slidenum">
              <a:rPr lang="en-US" altLang="zh-CN" noProof="0" smtClean="0"/>
              <a:t>‹#›</a:t>
            </a:fld>
            <a:endParaRPr lang="zh-CN" altLang="en-US" noProof="0"/>
          </a:p>
        </p:txBody>
      </p:sp>
    </p:spTree>
    <p:extLst>
      <p:ext uri="{BB962C8B-B14F-4D97-AF65-F5344CB8AC3E}">
        <p14:creationId xmlns:p14="http://schemas.microsoft.com/office/powerpoint/2010/main" val="4082611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rtl="0"/>
            <a:fld id="{A534D395-3DDB-4C43-9522-54151D51E208}" type="datetime1">
              <a:rPr lang="zh-CN" altLang="en-US" noProof="0" smtClean="0"/>
              <a:t>2024/8/29</a:t>
            </a:fld>
            <a:endParaRPr lang="zh-CN" altLang="en-US" noProof="0"/>
          </a:p>
        </p:txBody>
      </p:sp>
      <p:sp>
        <p:nvSpPr>
          <p:cNvPr id="6" name="Footer Placeholder 5"/>
          <p:cNvSpPr>
            <a:spLocks noGrp="1"/>
          </p:cNvSpPr>
          <p:nvPr>
            <p:ph type="ftr" sz="quarter" idx="11"/>
          </p:nvPr>
        </p:nvSpPr>
        <p:spPr/>
        <p:txBody>
          <a:bodyPr/>
          <a:lstStyle/>
          <a:p>
            <a:pPr algn="l" rtl="0"/>
            <a:r>
              <a:rPr lang="zh-CN" altLang="en-US" noProof="0"/>
              <a:t>授课</a:t>
            </a:r>
          </a:p>
        </p:txBody>
      </p:sp>
      <p:sp>
        <p:nvSpPr>
          <p:cNvPr id="7" name="Slide Number Placeholder 6"/>
          <p:cNvSpPr>
            <a:spLocks noGrp="1"/>
          </p:cNvSpPr>
          <p:nvPr>
            <p:ph type="sldNum" sz="quarter" idx="12"/>
          </p:nvPr>
        </p:nvSpPr>
        <p:spPr/>
        <p:txBody>
          <a:bodyPr/>
          <a:lstStyle/>
          <a:p>
            <a:pPr rtl="0"/>
            <a:fld id="{3A98EE3D-8CD1-4C3F-BD1C-C98C9596463C}" type="slidenum">
              <a:rPr lang="en-US" altLang="zh-CN" noProof="0" smtClean="0"/>
              <a:t>‹#›</a:t>
            </a:fld>
            <a:endParaRPr lang="zh-CN" altLang="en-US" noProof="0"/>
          </a:p>
        </p:txBody>
      </p:sp>
      <p:sp>
        <p:nvSpPr>
          <p:cNvPr id="8" name="长方形 11">
            <a:extLst>
              <a:ext uri="{FF2B5EF4-FFF2-40B4-BE49-F238E27FC236}">
                <a16:creationId xmlns:a16="http://schemas.microsoft.com/office/drawing/2014/main" id="{874DB32C-4E69-335A-C8D9-C1ABE73EE235}"/>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36694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rtl="0"/>
            <a:fld id="{EDDBA893-78D2-4589-92C2-1A4936F3DD1E}" type="datetime1">
              <a:rPr lang="zh-CN" altLang="en-US" noProof="0" smtClean="0"/>
              <a:t>2024/8/29</a:t>
            </a:fld>
            <a:endParaRPr lang="zh-CN" altLang="en-US" noProof="0"/>
          </a:p>
        </p:txBody>
      </p:sp>
      <p:sp>
        <p:nvSpPr>
          <p:cNvPr id="8" name="Footer Placeholder 7"/>
          <p:cNvSpPr>
            <a:spLocks noGrp="1"/>
          </p:cNvSpPr>
          <p:nvPr>
            <p:ph type="ftr" sz="quarter" idx="11"/>
          </p:nvPr>
        </p:nvSpPr>
        <p:spPr/>
        <p:txBody>
          <a:bodyPr/>
          <a:lstStyle/>
          <a:p>
            <a:pPr algn="l" rtl="0"/>
            <a:r>
              <a:rPr lang="zh-CN" altLang="en-US" noProof="0"/>
              <a:t>授课</a:t>
            </a:r>
          </a:p>
        </p:txBody>
      </p:sp>
      <p:sp>
        <p:nvSpPr>
          <p:cNvPr id="9" name="Slide Number Placeholder 8"/>
          <p:cNvSpPr>
            <a:spLocks noGrp="1"/>
          </p:cNvSpPr>
          <p:nvPr>
            <p:ph type="sldNum" sz="quarter" idx="12"/>
          </p:nvPr>
        </p:nvSpPr>
        <p:spPr/>
        <p:txBody>
          <a:bodyPr/>
          <a:lstStyle/>
          <a:p>
            <a:pPr rtl="0"/>
            <a:fld id="{F603CDE5-C1D8-4EDD-870F-A498BAFA520F}" type="slidenum">
              <a:rPr lang="en-US" altLang="zh-CN" noProof="0" smtClean="0"/>
              <a:t>‹#›</a:t>
            </a:fld>
            <a:endParaRPr lang="zh-CN" altLang="en-US" noProof="0"/>
          </a:p>
        </p:txBody>
      </p:sp>
      <p:sp>
        <p:nvSpPr>
          <p:cNvPr id="10" name="长方形 10">
            <a:extLst>
              <a:ext uri="{FF2B5EF4-FFF2-40B4-BE49-F238E27FC236}">
                <a16:creationId xmlns:a16="http://schemas.microsoft.com/office/drawing/2014/main" id="{AC5A7373-EA47-749D-4BD2-0083A9380840}"/>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77509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rtl="0"/>
            <a:fld id="{70F8D272-AD61-4702-933A-FB188B71021E}" type="datetime1">
              <a:rPr lang="zh-CN" altLang="en-US" noProof="0" smtClean="0"/>
              <a:t>2024/8/29</a:t>
            </a:fld>
            <a:endParaRPr lang="zh-CN" altLang="en-US" noProof="0"/>
          </a:p>
        </p:txBody>
      </p:sp>
      <p:sp>
        <p:nvSpPr>
          <p:cNvPr id="4" name="Footer Placeholder 3"/>
          <p:cNvSpPr>
            <a:spLocks noGrp="1"/>
          </p:cNvSpPr>
          <p:nvPr>
            <p:ph type="ftr" sz="quarter" idx="11"/>
          </p:nvPr>
        </p:nvSpPr>
        <p:spPr/>
        <p:txBody>
          <a:bodyPr/>
          <a:lstStyle/>
          <a:p>
            <a:pPr algn="l" rtl="0"/>
            <a:r>
              <a:rPr lang="zh-CN" altLang="en-US" noProof="0"/>
              <a:t>授课</a:t>
            </a:r>
          </a:p>
        </p:txBody>
      </p:sp>
      <p:sp>
        <p:nvSpPr>
          <p:cNvPr id="5" name="Slide Number Placeholder 4"/>
          <p:cNvSpPr>
            <a:spLocks noGrp="1"/>
          </p:cNvSpPr>
          <p:nvPr>
            <p:ph type="sldNum" sz="quarter" idx="12"/>
          </p:nvPr>
        </p:nvSpPr>
        <p:spPr/>
        <p:txBody>
          <a:bodyPr/>
          <a:lstStyle/>
          <a:p>
            <a:pPr rtl="0"/>
            <a:fld id="{F603CDE5-C1D8-4EDD-870F-A498BAFA520F}" type="slidenum">
              <a:rPr lang="en-US" altLang="zh-CN" noProof="0" smtClean="0"/>
              <a:t>‹#›</a:t>
            </a:fld>
            <a:endParaRPr lang="zh-CN" altLang="en-US" noProof="0"/>
          </a:p>
        </p:txBody>
      </p:sp>
      <p:sp>
        <p:nvSpPr>
          <p:cNvPr id="6" name="长方形 6">
            <a:extLst>
              <a:ext uri="{FF2B5EF4-FFF2-40B4-BE49-F238E27FC236}">
                <a16:creationId xmlns:a16="http://schemas.microsoft.com/office/drawing/2014/main" id="{D4952AC0-EE5F-85C4-3211-624300DCD3E3}"/>
              </a:ext>
            </a:extLst>
          </p:cNvPr>
          <p:cNvSpPr>
            <a:spLocks noChangeAspect="1"/>
          </p:cNvSpPr>
          <p:nvPr userDrawn="1"/>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12297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3D7B363C-D0C2-4098-9B49-2F8A9D076EB1}" type="datetime1">
              <a:rPr lang="zh-CN" altLang="en-US" noProof="0" smtClean="0"/>
              <a:t>2024/8/29</a:t>
            </a:fld>
            <a:endParaRPr lang="zh-CN" altLang="en-US" noProof="0"/>
          </a:p>
        </p:txBody>
      </p:sp>
      <p:sp>
        <p:nvSpPr>
          <p:cNvPr id="3" name="Footer Placeholder 2"/>
          <p:cNvSpPr>
            <a:spLocks noGrp="1"/>
          </p:cNvSpPr>
          <p:nvPr>
            <p:ph type="ftr" sz="quarter" idx="11"/>
          </p:nvPr>
        </p:nvSpPr>
        <p:spPr/>
        <p:txBody>
          <a:bodyPr/>
          <a:lstStyle/>
          <a:p>
            <a:pPr algn="l" rtl="0"/>
            <a:r>
              <a:rPr lang="zh-CN" altLang="en-US" noProof="0"/>
              <a:t>授课</a:t>
            </a:r>
          </a:p>
        </p:txBody>
      </p:sp>
      <p:sp>
        <p:nvSpPr>
          <p:cNvPr id="4" name="Slide Number Placeholder 3"/>
          <p:cNvSpPr>
            <a:spLocks noGrp="1"/>
          </p:cNvSpPr>
          <p:nvPr>
            <p:ph type="sldNum" sz="quarter" idx="12"/>
          </p:nvPr>
        </p:nvSpPr>
        <p:spPr/>
        <p:txBody>
          <a:bodyPr/>
          <a:lstStyle/>
          <a:p>
            <a:pPr rtl="0"/>
            <a:fld id="{F603CDE5-C1D8-4EDD-870F-A498BAFA520F}" type="slidenum">
              <a:rPr lang="en-US" altLang="zh-CN" noProof="0" smtClean="0"/>
              <a:t>‹#›</a:t>
            </a:fld>
            <a:endParaRPr lang="zh-CN" altLang="en-US" noProof="0"/>
          </a:p>
        </p:txBody>
      </p:sp>
    </p:spTree>
    <p:extLst>
      <p:ext uri="{BB962C8B-B14F-4D97-AF65-F5344CB8AC3E}">
        <p14:creationId xmlns:p14="http://schemas.microsoft.com/office/powerpoint/2010/main" val="269878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87D1203-4F6E-4B04-BF23-B70B9981223C}" type="datetime1">
              <a:rPr lang="zh-CN" altLang="en-US" noProof="0" smtClean="0">
                <a:latin typeface="Microsoft YaHei UI" panose="020B0503020204020204" pitchFamily="34" charset="-122"/>
                <a:ea typeface="Microsoft YaHei UI" panose="020B0503020204020204" pitchFamily="34" charset="-122"/>
              </a:rPr>
              <a:t>2024/8/29</a:t>
            </a:fld>
            <a:endParaRPr lang="zh-CN" altLang="en-US" noProof="0">
              <a:latin typeface="Microsoft YaHei UI" panose="020B0503020204020204" pitchFamily="34" charset="-122"/>
              <a:ea typeface="Microsoft YaHei UI" panose="020B0503020204020204" pitchFamily="34" charset="-122"/>
            </a:endParaRPr>
          </a:p>
        </p:txBody>
      </p:sp>
      <p:sp>
        <p:nvSpPr>
          <p:cNvPr id="6" name="Footer Placeholder 5"/>
          <p:cNvSpPr>
            <a:spLocks noGrp="1"/>
          </p:cNvSpPr>
          <p:nvPr>
            <p:ph type="ftr" sz="quarter" idx="11"/>
          </p:nvPr>
        </p:nvSpPr>
        <p:spPr/>
        <p:txBody>
          <a:bodyPr/>
          <a:lstStyle/>
          <a:p>
            <a:r>
              <a:rPr lang="zh-CN" altLang="en-US" noProof="0"/>
              <a:t>授课</a:t>
            </a:r>
            <a:endParaRPr lang="zh-CN" altLang="en-US" noProof="0">
              <a:latin typeface="Microsoft YaHei UI" panose="020B0503020204020204" pitchFamily="34" charset="-122"/>
              <a:ea typeface="Microsoft YaHei UI" panose="020B0503020204020204" pitchFamily="34" charset="-122"/>
            </a:endParaRPr>
          </a:p>
        </p:txBody>
      </p:sp>
      <p:sp>
        <p:nvSpPr>
          <p:cNvPr id="7" name="Slide Number Placeholder 6"/>
          <p:cNvSpPr>
            <a:spLocks noGrp="1"/>
          </p:cNvSpPr>
          <p:nvPr>
            <p:ph type="sldNum" sz="quarter" idx="12"/>
          </p:nvPr>
        </p:nvSpPr>
        <p:spPr/>
        <p:txBody>
          <a:bodyPr/>
          <a:lstStyle/>
          <a:p>
            <a:fld id="{3A98EE3D-8CD1-4C3F-BD1C-C98C9596463C}"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85658690"/>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87D1203-4F6E-4B04-BF23-B70B9981223C}" type="datetime1">
              <a:rPr lang="zh-CN" altLang="en-US" noProof="0" smtClean="0">
                <a:latin typeface="Microsoft YaHei UI" panose="020B0503020204020204" pitchFamily="34" charset="-122"/>
                <a:ea typeface="Microsoft YaHei UI" panose="020B0503020204020204" pitchFamily="34" charset="-122"/>
              </a:rPr>
              <a:t>2024/8/29</a:t>
            </a:fld>
            <a:endParaRPr lang="zh-CN" altLang="en-US" noProof="0">
              <a:latin typeface="Microsoft YaHei UI" panose="020B0503020204020204" pitchFamily="34" charset="-122"/>
              <a:ea typeface="Microsoft YaHei UI" panose="020B0503020204020204" pitchFamily="34" charset="-122"/>
            </a:endParaRPr>
          </a:p>
        </p:txBody>
      </p:sp>
      <p:sp>
        <p:nvSpPr>
          <p:cNvPr id="6" name="Footer Placeholder 5"/>
          <p:cNvSpPr>
            <a:spLocks noGrp="1"/>
          </p:cNvSpPr>
          <p:nvPr>
            <p:ph type="ftr" sz="quarter" idx="11"/>
          </p:nvPr>
        </p:nvSpPr>
        <p:spPr/>
        <p:txBody>
          <a:bodyPr/>
          <a:lstStyle/>
          <a:p>
            <a:r>
              <a:rPr lang="zh-CN" altLang="en-US" noProof="0"/>
              <a:t>授课</a:t>
            </a:r>
            <a:endParaRPr lang="zh-CN" altLang="en-US" noProof="0">
              <a:latin typeface="Microsoft YaHei UI" panose="020B0503020204020204" pitchFamily="34" charset="-122"/>
              <a:ea typeface="Microsoft YaHei UI" panose="020B0503020204020204" pitchFamily="34" charset="-122"/>
            </a:endParaRPr>
          </a:p>
        </p:txBody>
      </p:sp>
      <p:sp>
        <p:nvSpPr>
          <p:cNvPr id="7" name="Slide Number Placeholder 6"/>
          <p:cNvSpPr>
            <a:spLocks noGrp="1"/>
          </p:cNvSpPr>
          <p:nvPr>
            <p:ph type="sldNum" sz="quarter" idx="12"/>
          </p:nvPr>
        </p:nvSpPr>
        <p:spPr/>
        <p:txBody>
          <a:bodyPr/>
          <a:lstStyle/>
          <a:p>
            <a:fld id="{3A98EE3D-8CD1-4C3F-BD1C-C98C9596463C}"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4947127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7D1203-4F6E-4B04-BF23-B70B9981223C}" type="datetime1">
              <a:rPr lang="zh-CN" altLang="en-US" noProof="0" smtClean="0">
                <a:latin typeface="Microsoft YaHei UI" panose="020B0503020204020204" pitchFamily="34" charset="-122"/>
                <a:ea typeface="Microsoft YaHei UI" panose="020B0503020204020204" pitchFamily="34" charset="-122"/>
              </a:rPr>
              <a:t>2024/8/29</a:t>
            </a:fld>
            <a:endParaRPr lang="zh-CN" altLang="en-US" noProof="0">
              <a:latin typeface="Microsoft YaHei UI" panose="020B0503020204020204" pitchFamily="34" charset="-122"/>
              <a:ea typeface="Microsoft YaHei UI" panose="020B0503020204020204" pitchFamily="34" charset="-122"/>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noProof="0"/>
              <a:t>授课</a:t>
            </a:r>
            <a:endParaRPr lang="zh-CN" altLang="en-US" noProof="0">
              <a:latin typeface="Microsoft YaHei UI" panose="020B0503020204020204" pitchFamily="34" charset="-122"/>
              <a:ea typeface="Microsoft YaHei UI" panose="020B0503020204020204" pitchFamily="34" charset="-122"/>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66067061"/>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728" r:id="rId13"/>
    <p:sldLayoutId id="2147483726" r:id="rId14"/>
    <p:sldLayoutId id="2147483734" r:id="rId15"/>
    <p:sldLayoutId id="2147483735" r:id="rId16"/>
    <p:sldLayoutId id="2147483738" r:id="rId17"/>
    <p:sldLayoutId id="2147483740" r:id="rId18"/>
    <p:sldLayoutId id="2147483741" r:id="rId19"/>
    <p:sldLayoutId id="2147483742" r:id="rId2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7"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emf"/><Relationship Id="rId11" Type="http://schemas.openxmlformats.org/officeDocument/2006/relationships/image" Target="../media/image17.png"/><Relationship Id="rId5" Type="http://schemas.openxmlformats.org/officeDocument/2006/relationships/image" Target="../media/image140.png"/><Relationship Id="rId10" Type="http://schemas.openxmlformats.org/officeDocument/2006/relationships/image" Target="../media/image60.png"/><Relationship Id="rId9" Type="http://schemas.openxmlformats.org/officeDocument/2006/relationships/image" Target="../media/image120.png"/></Relationships>
</file>

<file path=ppt/slides/_rels/slide11.xml.rels><?xml version="1.0" encoding="UTF-8" standalone="yes"?>
<Relationships xmlns="http://schemas.openxmlformats.org/package/2006/relationships"><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emf"/><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emf"/><Relationship Id="rId10" Type="http://schemas.openxmlformats.org/officeDocument/2006/relationships/image" Target="../media/image26.png"/><Relationship Id="rId4" Type="http://schemas.openxmlformats.org/officeDocument/2006/relationships/image" Target="../media/image10.emf"/><Relationship Id="rId9" Type="http://schemas.openxmlformats.org/officeDocument/2006/relationships/image" Target="../media/image12.emf"/></Relationships>
</file>

<file path=ppt/slides/_rels/slide14.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20.wmf"/><Relationship Id="rId12" Type="http://schemas.openxmlformats.org/officeDocument/2006/relationships/image" Target="../media/image26.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oleObject" Target="../embeddings/oleObject1.bin"/><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3.wmf"/><Relationship Id="rId4" Type="http://schemas.openxmlformats.org/officeDocument/2006/relationships/image" Target="../media/image15.png"/><Relationship Id="rId9"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7.png"/><Relationship Id="rId7" Type="http://schemas.openxmlformats.org/officeDocument/2006/relationships/image" Target="../media/image240.png"/><Relationship Id="rId12"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32.emf"/><Relationship Id="rId5" Type="http://schemas.openxmlformats.org/officeDocument/2006/relationships/image" Target="../media/image220.png"/><Relationship Id="rId10" Type="http://schemas.openxmlformats.org/officeDocument/2006/relationships/image" Target="../media/image31.png"/><Relationship Id="rId4" Type="http://schemas.openxmlformats.org/officeDocument/2006/relationships/image" Target="../media/image28.emf"/><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0.emf"/><Relationship Id="rId3" Type="http://schemas.openxmlformats.org/officeDocument/2006/relationships/image" Target="../media/image27.png"/><Relationship Id="rId12" Type="http://schemas.openxmlformats.org/officeDocument/2006/relationships/image" Target="../media/image39.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emf"/><Relationship Id="rId11" Type="http://schemas.openxmlformats.org/officeDocument/2006/relationships/image" Target="../media/image38.png"/><Relationship Id="rId5" Type="http://schemas.openxmlformats.org/officeDocument/2006/relationships/image" Target="../media/image35.png"/><Relationship Id="rId10" Type="http://schemas.openxmlformats.org/officeDocument/2006/relationships/image" Target="../media/image37.emf"/><Relationship Id="rId4" Type="http://schemas.openxmlformats.org/officeDocument/2006/relationships/image" Target="../media/image34.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41.emf"/><Relationship Id="rId7" Type="http://schemas.openxmlformats.org/officeDocument/2006/relationships/image" Target="../media/image42.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7.emf"/><Relationship Id="rId4" Type="http://schemas.openxmlformats.org/officeDocument/2006/relationships/image" Target="../media/image28.emf"/><Relationship Id="rId9"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emf"/><Relationship Id="rId7"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48.gif"/><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51.png"/><Relationship Id="rId7" Type="http://schemas.openxmlformats.org/officeDocument/2006/relationships/image" Target="../media/image49.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png"/><Relationship Id="rId4" Type="http://schemas.openxmlformats.org/officeDocument/2006/relationships/image" Target="../media/image52.gif"/></Relationships>
</file>

<file path=ppt/slides/_rels/slide24.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png"/><Relationship Id="rId4" Type="http://schemas.openxmlformats.org/officeDocument/2006/relationships/image" Target="../media/image55.jpeg"/><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emf"/><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61.png"/><Relationship Id="rId7"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63.png"/><Relationship Id="rId4" Type="http://schemas.openxmlformats.org/officeDocument/2006/relationships/image" Target="../media/image62.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www.quora.com/How-can-a-deep-neural-network-with-ReLU-activations-in-its-hidden-layers-approximate-any-function-A-ReLU-is-linear-if-input-is-greater-than-0-or-else-its-output-is-0-So-isnt-it-just-a-linear-activation-or-simply-shut-off"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medium.com/@gallettilance/tuning-neural-networks-part-iii-43dfd0c8600f" TargetMode="External"/><Relationship Id="rId5" Type="http://schemas.openxmlformats.org/officeDocument/2006/relationships/hyperlink" Target="https://medium.com/@gallettilance/tuning-neural-networks-part-ii-considerations-for-initialization-4f82e525da69" TargetMode="External"/><Relationship Id="rId4" Type="http://schemas.openxmlformats.org/officeDocument/2006/relationships/hyperlink" Target="https://medium.com/@gallettilance/tuning-neural-networks-part-i-normalize-your-data-6821a28b2cd8"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7.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4.jpe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gif"/></Relationships>
</file>

<file path=ppt/slides/_rels/slide3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34.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3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image" Target="../media/image23.wmf"/><Relationship Id="rId1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oleObject" Target="../embeddings/oleObject1.bin"/><Relationship Id="rId12" Type="http://schemas.openxmlformats.org/officeDocument/2006/relationships/oleObject" Target="../embeddings/oleObject2.bin"/><Relationship Id="rId17" Type="http://schemas.openxmlformats.org/officeDocument/2006/relationships/image" Target="../media/image85.png"/><Relationship Id="rId2" Type="http://schemas.openxmlformats.org/officeDocument/2006/relationships/notesSlide" Target="../notesSlides/notesSlide35.xml"/><Relationship Id="rId16"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15.png"/><Relationship Id="rId15" Type="http://schemas.openxmlformats.org/officeDocument/2006/relationships/image" Target="../media/image23.wmf"/><Relationship Id="rId10" Type="http://schemas.openxmlformats.org/officeDocument/2006/relationships/image" Target="../media/image20.wmf"/><Relationship Id="rId19" Type="http://schemas.openxmlformats.org/officeDocument/2006/relationships/image" Target="../media/image88.png"/><Relationship Id="rId4" Type="http://schemas.openxmlformats.org/officeDocument/2006/relationships/image" Target="../media/image14.png"/><Relationship Id="rId9" Type="http://schemas.openxmlformats.org/officeDocument/2006/relationships/oleObject" Target="../embeddings/oleObject1.bin"/><Relationship Id="rId14"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7" Type="http://schemas.openxmlformats.org/officeDocument/2006/relationships/image" Target="../media/image8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0.png"/><Relationship Id="rId10" Type="http://schemas.openxmlformats.org/officeDocument/2006/relationships/image" Target="../media/image7.emf"/><Relationship Id="rId9" Type="http://schemas.openxmlformats.org/officeDocument/2006/relationships/image" Target="../media/image1010.png"/></Relationships>
</file>

<file path=ppt/slides/_rels/slide9.xml.rels><?xml version="1.0" encoding="UTF-8" standalone="yes"?>
<Relationships xmlns="http://schemas.openxmlformats.org/package/2006/relationships"><Relationship Id="rId7"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A242D-B507-4381-A8CB-EFA346570379}"/>
              </a:ext>
            </a:extLst>
          </p:cNvPr>
          <p:cNvSpPr>
            <a:spLocks noGrp="1"/>
          </p:cNvSpPr>
          <p:nvPr>
            <p:ph type="title"/>
          </p:nvPr>
        </p:nvSpPr>
        <p:spPr/>
        <p:txBody>
          <a:bodyPr rtlCol="0" anchor="b">
            <a:normAutofit/>
          </a:bodyPr>
          <a:lstStyle/>
          <a:p>
            <a:pPr rtl="0"/>
            <a:r>
              <a:rPr lang="zh-CN" altLang="en-US" dirty="0"/>
              <a:t>大模型几何学基础</a:t>
            </a:r>
          </a:p>
        </p:txBody>
      </p:sp>
      <p:sp>
        <p:nvSpPr>
          <p:cNvPr id="3" name="副标题 2">
            <a:extLst>
              <a:ext uri="{FF2B5EF4-FFF2-40B4-BE49-F238E27FC236}">
                <a16:creationId xmlns:a16="http://schemas.microsoft.com/office/drawing/2014/main" id="{A4F4068D-37AE-4B7D-BC75-216B123A6C44}"/>
              </a:ext>
            </a:extLst>
          </p:cNvPr>
          <p:cNvSpPr>
            <a:spLocks noGrp="1"/>
          </p:cNvSpPr>
          <p:nvPr>
            <p:ph type="body" sz="quarter" idx="14"/>
          </p:nvPr>
        </p:nvSpPr>
        <p:spPr/>
        <p:txBody>
          <a:bodyPr rtlCol="0" anchor="ctr">
            <a:normAutofit/>
          </a:bodyPr>
          <a:lstStyle/>
          <a:p>
            <a:pPr rtl="0"/>
            <a:r>
              <a:rPr lang="en-US" altLang="zh-CN" dirty="0"/>
              <a:t>TG  </a:t>
            </a:r>
            <a:r>
              <a:rPr lang="zh-CN" altLang="en-US" dirty="0"/>
              <a:t>大模型叁叁肆计划</a:t>
            </a:r>
          </a:p>
        </p:txBody>
      </p:sp>
      <p:pic>
        <p:nvPicPr>
          <p:cNvPr id="4" name="Picture 6">
            <a:extLst>
              <a:ext uri="{FF2B5EF4-FFF2-40B4-BE49-F238E27FC236}">
                <a16:creationId xmlns:a16="http://schemas.microsoft.com/office/drawing/2014/main" id="{193E0C3D-FBF6-9804-CC8E-EFD292C456AC}"/>
              </a:ext>
            </a:extLst>
          </p:cNvPr>
          <p:cNvPicPr>
            <a:picLocks noChangeAspect="1"/>
          </p:cNvPicPr>
          <p:nvPr/>
        </p:nvPicPr>
        <p:blipFill>
          <a:blip r:embed="rId3"/>
          <a:srcRect t="18824" b="16138"/>
          <a:stretch/>
        </p:blipFill>
        <p:spPr>
          <a:xfrm>
            <a:off x="447816" y="601200"/>
            <a:ext cx="11292840" cy="3608154"/>
          </a:xfrm>
          <a:prstGeom prst="rect">
            <a:avLst/>
          </a:prstGeom>
          <a:noFill/>
        </p:spPr>
      </p:pic>
    </p:spTree>
    <p:extLst>
      <p:ext uri="{BB962C8B-B14F-4D97-AF65-F5344CB8AC3E}">
        <p14:creationId xmlns:p14="http://schemas.microsoft.com/office/powerpoint/2010/main" val="4209711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10</a:t>
            </a:fld>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0ADEC6E-59E0-5609-9D81-CFCA6577DE41}"/>
                  </a:ext>
                </a:extLst>
              </p:cNvPr>
              <p:cNvSpPr txBox="1"/>
              <p:nvPr/>
            </p:nvSpPr>
            <p:spPr>
              <a:xfrm>
                <a:off x="6379914" y="3859549"/>
                <a:ext cx="4809457" cy="557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𝐷𝑜𝑡</m:t>
                          </m:r>
                          <m:r>
                            <a:rPr lang="en-US" altLang="zh-CN" i="1">
                              <a:latin typeface="Cambria Math" panose="02040503050406030204" pitchFamily="18" charset="0"/>
                            </a:rPr>
                            <m:t>_</m:t>
                          </m:r>
                          <m:r>
                            <a:rPr lang="en-US" altLang="zh-CN" i="1">
                              <a:latin typeface="Cambria Math" panose="02040503050406030204" pitchFamily="18" charset="0"/>
                            </a:rPr>
                            <m:t>𝑝𝑟𝑜𝑑𝑢𝑐𝑡</m:t>
                          </m:r>
                        </m:e>
                        <m:sub>
                          <m:r>
                            <a:rPr lang="en-US" altLang="zh-CN" b="0" i="1" smtClean="0">
                              <a:latin typeface="Cambria Math" panose="02040503050406030204" pitchFamily="18" charset="0"/>
                            </a:rPr>
                            <m:t>𝐴𝐵</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num>
                        <m:den>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𝐵</m:t>
                              </m:r>
                            </m:e>
                          </m:d>
                        </m:den>
                      </m:f>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m:t>
                          </m:r>
                        </m:e>
                      </m:d>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𝐵</m:t>
                          </m:r>
                        </m:e>
                      </m:d>
                      <m:r>
                        <a:rPr lang="en-US" altLang="zh-CN" b="0" i="1" smtClean="0">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oMath>
                  </m:oMathPara>
                </a14:m>
                <a:endParaRPr lang="zh-CN" altLang="en-US" dirty="0"/>
              </a:p>
            </p:txBody>
          </p:sp>
        </mc:Choice>
        <mc:Fallback xmlns="">
          <p:sp>
            <p:nvSpPr>
              <p:cNvPr id="10" name="文本框 9">
                <a:extLst>
                  <a:ext uri="{FF2B5EF4-FFF2-40B4-BE49-F238E27FC236}">
                    <a16:creationId xmlns:a16="http://schemas.microsoft.com/office/drawing/2014/main" id="{60ADEC6E-59E0-5609-9D81-CFCA6577DE41}"/>
                  </a:ext>
                </a:extLst>
              </p:cNvPr>
              <p:cNvSpPr txBox="1">
                <a:spLocks noRot="1" noChangeAspect="1" noMove="1" noResize="1" noEditPoints="1" noAdjustHandles="1" noChangeArrowheads="1" noChangeShapeType="1" noTextEdit="1"/>
              </p:cNvSpPr>
              <p:nvPr/>
            </p:nvSpPr>
            <p:spPr>
              <a:xfrm>
                <a:off x="6379914" y="3859549"/>
                <a:ext cx="4809457" cy="557589"/>
              </a:xfrm>
              <a:prstGeom prst="rect">
                <a:avLst/>
              </a:prstGeom>
              <a:blipFill>
                <a:blip r:embed="rId5"/>
                <a:stretch>
                  <a:fillRect/>
                </a:stretch>
              </a:blipFill>
            </p:spPr>
            <p:txBody>
              <a:bodyPr/>
              <a:lstStyle/>
              <a:p>
                <a:r>
                  <a:rPr lang="zh-CN" altLang="en-US">
                    <a:noFill/>
                  </a:rPr>
                  <a:t> </a:t>
                </a:r>
              </a:p>
            </p:txBody>
          </p:sp>
        </mc:Fallback>
      </mc:AlternateContent>
      <p:sp>
        <p:nvSpPr>
          <p:cNvPr id="11" name="文本占位符 3">
            <a:extLst>
              <a:ext uri="{FF2B5EF4-FFF2-40B4-BE49-F238E27FC236}">
                <a16:creationId xmlns:a16="http://schemas.microsoft.com/office/drawing/2014/main" id="{C8C1F223-7702-0E7B-D696-DCDEE1AFF081}"/>
              </a:ext>
            </a:extLst>
          </p:cNvPr>
          <p:cNvSpPr txBox="1">
            <a:spLocks/>
          </p:cNvSpPr>
          <p:nvPr/>
        </p:nvSpPr>
        <p:spPr>
          <a:xfrm>
            <a:off x="6314337" y="4758905"/>
            <a:ext cx="5105400" cy="365126"/>
          </a:xfrm>
          <a:prstGeom prst="rect">
            <a:avLst/>
          </a:prstGeom>
        </p:spPr>
        <p:txBody>
          <a:bodyPr rtlCol="0">
            <a:normAutofit/>
          </a:bodyPr>
          <a:lstStyle>
            <a:defPPr rtl="0">
              <a:defRPr lang="zh-CN"/>
            </a:defPPr>
            <a:lvl1pPr marL="216000" indent="-216000" defTabSz="457200">
              <a:spcBef>
                <a:spcPct val="20000"/>
              </a:spcBef>
              <a:spcAft>
                <a:spcPts val="600"/>
              </a:spcAft>
              <a:buClr>
                <a:schemeClr val="accent1"/>
              </a:buClr>
              <a:buSzPct val="92000"/>
              <a:buFont typeface="Wingdings" panose="05000000000000000000" pitchFamily="2" charset="2"/>
              <a:buChar char="§"/>
              <a:defRPr sz="1200" baseline="0">
                <a:latin typeface="宋体" panose="02010600030101010101" pitchFamily="2" charset="-122"/>
                <a:ea typeface="宋体" panose="02010600030101010101" pitchFamily="2" charset="-122"/>
                <a:cs typeface="Times New Roman" panose="02020603050405020304" pitchFamily="18" charset="0"/>
              </a:defRPr>
            </a:lvl1pPr>
            <a:lvl2pPr marL="630000" indent="-306000" defTabSz="457200">
              <a:spcBef>
                <a:spcPct val="20000"/>
              </a:spcBef>
              <a:spcAft>
                <a:spcPts val="600"/>
              </a:spcAft>
              <a:buClr>
                <a:schemeClr val="accent1"/>
              </a:buClr>
              <a:buSzPct val="92000"/>
              <a:buFont typeface="Wingdings 2" panose="05020102010507070707" pitchFamily="18" charset="2"/>
              <a:buChar char=""/>
              <a:defRPr sz="160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00000" indent="-270000" defTabSz="457200">
              <a:spcBef>
                <a:spcPct val="20000"/>
              </a:spcBef>
              <a:spcAft>
                <a:spcPts val="600"/>
              </a:spcAft>
              <a:buClr>
                <a:schemeClr val="accent1"/>
              </a:buClr>
              <a:buSzPct val="92000"/>
              <a:buFont typeface="Wingdings 2" panose="05020102010507070707" pitchFamily="18" charset="2"/>
              <a:buChar char=""/>
              <a:defRPr sz="140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242000" indent="-234000" defTabSz="457200">
              <a:spcBef>
                <a:spcPct val="20000"/>
              </a:spcBef>
              <a:spcAft>
                <a:spcPts val="600"/>
              </a:spcAft>
              <a:buClr>
                <a:schemeClr val="accent1"/>
              </a:buClr>
              <a:buSzPct val="92000"/>
              <a:buFont typeface="Wingdings 2" panose="05020102010507070707" pitchFamily="18" charset="2"/>
              <a:buChar char=""/>
              <a:defRPr sz="120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602000" indent="-234000" defTabSz="457200">
              <a:spcBef>
                <a:spcPct val="20000"/>
              </a:spcBef>
              <a:spcAft>
                <a:spcPts val="600"/>
              </a:spcAft>
              <a:buClr>
                <a:schemeClr val="accent1"/>
              </a:buClr>
              <a:buSzPct val="92000"/>
              <a:buFont typeface="Wingdings 2" panose="05020102010507070707" pitchFamily="18" charset="2"/>
              <a:buChar char=""/>
              <a:defRPr sz="120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vl6pPr marL="19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r>
              <a:rPr lang="zh-CN" altLang="en-US" dirty="0"/>
              <a:t>点积也能一定程度上反应相似性</a:t>
            </a:r>
            <a:endParaRPr lang="en-US" altLang="zh-CN" dirty="0"/>
          </a:p>
        </p:txBody>
      </p:sp>
      <p:sp>
        <p:nvSpPr>
          <p:cNvPr id="19" name="标题 2">
            <a:extLst>
              <a:ext uri="{FF2B5EF4-FFF2-40B4-BE49-F238E27FC236}">
                <a16:creationId xmlns:a16="http://schemas.microsoft.com/office/drawing/2014/main" id="{678B4FE9-3C3C-8697-7AFD-05DFFD78A95E}"/>
              </a:ext>
            </a:extLst>
          </p:cNvPr>
          <p:cNvSpPr txBox="1">
            <a:spLocks/>
          </p:cNvSpPr>
          <p:nvPr/>
        </p:nvSpPr>
        <p:spPr>
          <a:xfrm>
            <a:off x="505862" y="2190749"/>
            <a:ext cx="3634059"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800" cap="none" dirty="0">
                <a:solidFill>
                  <a:srgbClr val="CE7242"/>
                </a:solidFill>
              </a:rPr>
              <a:t>(2)	</a:t>
            </a:r>
            <a:r>
              <a:rPr lang="zh-CN" altLang="en-US" sz="1800" cap="none" dirty="0">
                <a:solidFill>
                  <a:srgbClr val="CE7242"/>
                </a:solidFill>
              </a:rPr>
              <a:t>点积</a:t>
            </a:r>
            <a:endParaRPr lang="zh-cn" sz="1800" cap="none" dirty="0">
              <a:solidFill>
                <a:srgbClr val="CE7242"/>
              </a:solidFill>
            </a:endParaRPr>
          </a:p>
        </p:txBody>
      </p:sp>
      <p:pic>
        <p:nvPicPr>
          <p:cNvPr id="8" name="图片 7">
            <a:extLst>
              <a:ext uri="{FF2B5EF4-FFF2-40B4-BE49-F238E27FC236}">
                <a16:creationId xmlns:a16="http://schemas.microsoft.com/office/drawing/2014/main" id="{5E663BF0-2E6E-8C1D-8671-8F6AFB0F7E2C}"/>
              </a:ext>
            </a:extLst>
          </p:cNvPr>
          <p:cNvPicPr>
            <a:picLocks noChangeAspect="1"/>
          </p:cNvPicPr>
          <p:nvPr/>
        </p:nvPicPr>
        <p:blipFill>
          <a:blip r:embed="rId6"/>
          <a:stretch>
            <a:fillRect/>
          </a:stretch>
        </p:blipFill>
        <p:spPr>
          <a:xfrm>
            <a:off x="746931" y="2624392"/>
            <a:ext cx="5105400" cy="4083050"/>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59A8DDB-2CDE-DF6E-6CC8-189C03ECAAAE}"/>
                  </a:ext>
                </a:extLst>
              </p:cNvPr>
              <p:cNvSpPr txBox="1"/>
              <p:nvPr/>
            </p:nvSpPr>
            <p:spPr>
              <a:xfrm>
                <a:off x="6379914" y="5187003"/>
                <a:ext cx="4421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𝐷𝑜𝑡</m:t>
                          </m:r>
                          <m:r>
                            <a:rPr lang="en-US" altLang="zh-CN" i="1">
                              <a:latin typeface="Cambria Math" panose="02040503050406030204" pitchFamily="18" charset="0"/>
                            </a:rPr>
                            <m:t>_</m:t>
                          </m:r>
                          <m:r>
                            <a:rPr lang="en-US" altLang="zh-CN" i="1">
                              <a:latin typeface="Cambria Math" panose="02040503050406030204" pitchFamily="18" charset="0"/>
                            </a:rPr>
                            <m:t>𝑝𝑟𝑜𝑑𝑢𝑐𝑡</m:t>
                          </m:r>
                        </m:e>
                        <m:sub>
                          <m:r>
                            <a:rPr lang="en-US" altLang="zh-CN" b="0" i="1" smtClean="0">
                              <a:latin typeface="Cambria Math" panose="02040503050406030204" pitchFamily="18" charset="0"/>
                            </a:rPr>
                            <m:t>𝐴𝐵</m:t>
                          </m:r>
                        </m:sub>
                      </m:sSub>
                      <m:r>
                        <a:rPr lang="en-US" altLang="zh-CN" b="0" i="1" smtClean="0">
                          <a:latin typeface="Cambria Math" panose="02040503050406030204" pitchFamily="18" charset="0"/>
                        </a:rPr>
                        <m:t>=</m:t>
                      </m:r>
                      <m:r>
                        <a:rPr lang="en-US" altLang="zh-CN" i="1">
                          <a:latin typeface="Cambria Math" panose="02040503050406030204" pitchFamily="18" charset="0"/>
                        </a:rPr>
                        <m:t>1.5∗2.0+1.5∗1.0</m:t>
                      </m:r>
                      <m:r>
                        <a:rPr lang="en-US" altLang="zh-CN" b="0" i="1" smtClean="0">
                          <a:latin typeface="Cambria Math" panose="02040503050406030204" pitchFamily="18" charset="0"/>
                        </a:rPr>
                        <m:t>=4.5</m:t>
                      </m:r>
                    </m:oMath>
                  </m:oMathPara>
                </a14:m>
                <a:endParaRPr lang="zh-CN" altLang="en-US" dirty="0"/>
              </a:p>
            </p:txBody>
          </p:sp>
        </mc:Choice>
        <mc:Fallback xmlns="">
          <p:sp>
            <p:nvSpPr>
              <p:cNvPr id="6" name="文本框 5">
                <a:extLst>
                  <a:ext uri="{FF2B5EF4-FFF2-40B4-BE49-F238E27FC236}">
                    <a16:creationId xmlns:a16="http://schemas.microsoft.com/office/drawing/2014/main" id="{959A8DDB-2CDE-DF6E-6CC8-189C03ECAAAE}"/>
                  </a:ext>
                </a:extLst>
              </p:cNvPr>
              <p:cNvSpPr txBox="1">
                <a:spLocks noRot="1" noChangeAspect="1" noMove="1" noResize="1" noEditPoints="1" noAdjustHandles="1" noChangeArrowheads="1" noChangeShapeType="1" noTextEdit="1"/>
              </p:cNvSpPr>
              <p:nvPr/>
            </p:nvSpPr>
            <p:spPr>
              <a:xfrm>
                <a:off x="6379914" y="5187003"/>
                <a:ext cx="4421339" cy="276999"/>
              </a:xfrm>
              <a:prstGeom prst="rect">
                <a:avLst/>
              </a:prstGeom>
              <a:blipFill>
                <a:blip r:embed="rId7"/>
                <a:stretch>
                  <a:fillRect l="-690" r="-828"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36E517F-A30F-EBD2-1429-64B1FCDF64A1}"/>
                  </a:ext>
                </a:extLst>
              </p:cNvPr>
              <p:cNvSpPr txBox="1"/>
              <p:nvPr/>
            </p:nvSpPr>
            <p:spPr>
              <a:xfrm>
                <a:off x="6379914" y="5543897"/>
                <a:ext cx="50606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𝐷𝑜𝑡</m:t>
                          </m:r>
                          <m:r>
                            <a:rPr lang="en-US" altLang="zh-CN" i="1">
                              <a:latin typeface="Cambria Math" panose="02040503050406030204" pitchFamily="18" charset="0"/>
                            </a:rPr>
                            <m:t>_</m:t>
                          </m:r>
                          <m:r>
                            <a:rPr lang="en-US" altLang="zh-CN" i="1">
                              <a:latin typeface="Cambria Math" panose="02040503050406030204" pitchFamily="18" charset="0"/>
                            </a:rPr>
                            <m:t>𝑝𝑟𝑜𝑑𝑢𝑐𝑡</m:t>
                          </m:r>
                        </m:e>
                        <m:sub>
                          <m:r>
                            <a:rPr lang="en-US" altLang="zh-CN" b="0" i="1" smtClean="0">
                              <a:latin typeface="Cambria Math" panose="02040503050406030204" pitchFamily="18" charset="0"/>
                            </a:rPr>
                            <m:t>𝐴𝐶</m:t>
                          </m:r>
                        </m:sub>
                      </m:sSub>
                      <m:r>
                        <a:rPr lang="en-US" altLang="zh-CN" b="0" i="1" smtClean="0">
                          <a:latin typeface="Cambria Math" panose="02040503050406030204" pitchFamily="18" charset="0"/>
                        </a:rPr>
                        <m:t>=</m:t>
                      </m:r>
                      <m:r>
                        <a:rPr lang="en-US" altLang="zh-CN" i="1">
                          <a:latin typeface="Cambria Math" panose="02040503050406030204" pitchFamily="18" charset="0"/>
                        </a:rPr>
                        <m:t>1.5∗−1.0+1.5∗−0.5</m:t>
                      </m:r>
                      <m:r>
                        <a:rPr lang="en-US" altLang="zh-CN" b="0" i="1" smtClean="0">
                          <a:latin typeface="Cambria Math" panose="02040503050406030204" pitchFamily="18" charset="0"/>
                        </a:rPr>
                        <m:t>=−2.25</m:t>
                      </m:r>
                    </m:oMath>
                  </m:oMathPara>
                </a14:m>
                <a:endParaRPr lang="zh-CN" altLang="en-US" dirty="0"/>
              </a:p>
            </p:txBody>
          </p:sp>
        </mc:Choice>
        <mc:Fallback xmlns="">
          <p:sp>
            <p:nvSpPr>
              <p:cNvPr id="7" name="文本框 6">
                <a:extLst>
                  <a:ext uri="{FF2B5EF4-FFF2-40B4-BE49-F238E27FC236}">
                    <a16:creationId xmlns:a16="http://schemas.microsoft.com/office/drawing/2014/main" id="{E36E517F-A30F-EBD2-1429-64B1FCDF64A1}"/>
                  </a:ext>
                </a:extLst>
              </p:cNvPr>
              <p:cNvSpPr txBox="1">
                <a:spLocks noRot="1" noChangeAspect="1" noMove="1" noResize="1" noEditPoints="1" noAdjustHandles="1" noChangeArrowheads="1" noChangeShapeType="1" noTextEdit="1"/>
              </p:cNvSpPr>
              <p:nvPr/>
            </p:nvSpPr>
            <p:spPr>
              <a:xfrm>
                <a:off x="6379914" y="5543897"/>
                <a:ext cx="5060616" cy="276999"/>
              </a:xfrm>
              <a:prstGeom prst="rect">
                <a:avLst/>
              </a:prstGeom>
              <a:blipFill>
                <a:blip r:embed="rId8"/>
                <a:stretch>
                  <a:fillRect l="-602" r="-723" b="-34783"/>
                </a:stretch>
              </a:blipFill>
            </p:spPr>
            <p:txBody>
              <a:bodyPr/>
              <a:lstStyle/>
              <a:p>
                <a:r>
                  <a:rPr lang="zh-CN" altLang="en-US">
                    <a:noFill/>
                  </a:rPr>
                  <a:t> </a:t>
                </a:r>
              </a:p>
            </p:txBody>
          </p:sp>
        </mc:Fallback>
      </mc:AlternateContent>
      <p:sp>
        <p:nvSpPr>
          <p:cNvPr id="9" name="文本占位符 3">
            <a:extLst>
              <a:ext uri="{FF2B5EF4-FFF2-40B4-BE49-F238E27FC236}">
                <a16:creationId xmlns:a16="http://schemas.microsoft.com/office/drawing/2014/main" id="{620BE574-9A0C-8235-84BD-F51898C5D33B}"/>
              </a:ext>
            </a:extLst>
          </p:cNvPr>
          <p:cNvSpPr txBox="1">
            <a:spLocks/>
          </p:cNvSpPr>
          <p:nvPr/>
        </p:nvSpPr>
        <p:spPr>
          <a:xfrm>
            <a:off x="6426866" y="6241351"/>
            <a:ext cx="4529892" cy="365126"/>
          </a:xfrm>
          <a:prstGeom prst="rect">
            <a:avLst/>
          </a:prstGeom>
        </p:spPr>
        <p:txBody>
          <a:bodyPr rtlCol="0">
            <a:normAutofit/>
          </a:bodyPr>
          <a:lstStyle>
            <a:defPPr rtl="0">
              <a:defRPr lang="zh-CN"/>
            </a:defPPr>
            <a:lvl1pPr marL="216000" indent="-216000" defTabSz="457200">
              <a:spcBef>
                <a:spcPct val="20000"/>
              </a:spcBef>
              <a:spcAft>
                <a:spcPts val="600"/>
              </a:spcAft>
              <a:buClr>
                <a:schemeClr val="accent1"/>
              </a:buClr>
              <a:buSzPct val="92000"/>
              <a:buFont typeface="Wingdings" panose="05000000000000000000" pitchFamily="2" charset="2"/>
              <a:buChar char="§"/>
              <a:defRPr sz="1200" baseline="0">
                <a:latin typeface="宋体" panose="02010600030101010101" pitchFamily="2" charset="-122"/>
                <a:ea typeface="宋体" panose="02010600030101010101" pitchFamily="2" charset="-122"/>
                <a:cs typeface="Times New Roman" panose="02020603050405020304" pitchFamily="18" charset="0"/>
              </a:defRPr>
            </a:lvl1pPr>
            <a:lvl2pPr marL="630000" indent="-306000" defTabSz="457200">
              <a:spcBef>
                <a:spcPct val="20000"/>
              </a:spcBef>
              <a:spcAft>
                <a:spcPts val="600"/>
              </a:spcAft>
              <a:buClr>
                <a:schemeClr val="accent1"/>
              </a:buClr>
              <a:buSzPct val="92000"/>
              <a:buFont typeface="Wingdings 2" panose="05020102010507070707" pitchFamily="18" charset="2"/>
              <a:buChar char=""/>
              <a:defRPr sz="160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00000" indent="-270000" defTabSz="457200">
              <a:spcBef>
                <a:spcPct val="20000"/>
              </a:spcBef>
              <a:spcAft>
                <a:spcPts val="600"/>
              </a:spcAft>
              <a:buClr>
                <a:schemeClr val="accent1"/>
              </a:buClr>
              <a:buSzPct val="92000"/>
              <a:buFont typeface="Wingdings 2" panose="05020102010507070707" pitchFamily="18" charset="2"/>
              <a:buChar char=""/>
              <a:defRPr sz="140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242000" indent="-234000" defTabSz="457200">
              <a:spcBef>
                <a:spcPct val="20000"/>
              </a:spcBef>
              <a:spcAft>
                <a:spcPts val="600"/>
              </a:spcAft>
              <a:buClr>
                <a:schemeClr val="accent1"/>
              </a:buClr>
              <a:buSzPct val="92000"/>
              <a:buFont typeface="Wingdings 2" panose="05020102010507070707" pitchFamily="18" charset="2"/>
              <a:buChar char=""/>
              <a:defRPr sz="120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602000" indent="-234000" defTabSz="457200">
              <a:spcBef>
                <a:spcPct val="20000"/>
              </a:spcBef>
              <a:spcAft>
                <a:spcPts val="600"/>
              </a:spcAft>
              <a:buClr>
                <a:schemeClr val="accent1"/>
              </a:buClr>
              <a:buSzPct val="92000"/>
              <a:buFont typeface="Wingdings 2" panose="05020102010507070707" pitchFamily="18" charset="2"/>
              <a:buChar char=""/>
              <a:defRPr sz="120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vl6pPr marL="19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r>
              <a:rPr lang="zh-CN" altLang="en-US" dirty="0"/>
              <a:t>点积存在什么问题？</a:t>
            </a:r>
            <a:endParaRPr lang="en-US" altLang="zh-CN" dirty="0"/>
          </a:p>
        </p:txBody>
      </p:sp>
      <mc:AlternateContent xmlns:mc="http://schemas.openxmlformats.org/markup-compatibility/2006" xmlns:a14="http://schemas.microsoft.com/office/drawing/2010/main">
        <mc:Choice Requires="a14">
          <p:sp>
            <p:nvSpPr>
              <p:cNvPr id="12" name="文本占位符 3">
                <a:extLst>
                  <a:ext uri="{FF2B5EF4-FFF2-40B4-BE49-F238E27FC236}">
                    <a16:creationId xmlns:a16="http://schemas.microsoft.com/office/drawing/2014/main" id="{A3DC87CB-2E89-DD02-8E71-036383D0558D}"/>
                  </a:ext>
                </a:extLst>
              </p:cNvPr>
              <p:cNvSpPr txBox="1">
                <a:spLocks/>
              </p:cNvSpPr>
              <p:nvPr/>
            </p:nvSpPr>
            <p:spPr>
              <a:xfrm>
                <a:off x="6314337" y="3022827"/>
                <a:ext cx="5105400" cy="365126"/>
              </a:xfrm>
              <a:prstGeom prst="rect">
                <a:avLst/>
              </a:prstGeom>
            </p:spPr>
            <p:txBody>
              <a:bodyPr rtlCol="0">
                <a:normAutofit fontScale="85000" lnSpcReduction="10000"/>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向量</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与向量</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B</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的相似性和向量</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与向量</a:t>
                </a:r>
                <a14:m>
                  <m:oMath xmlns:m="http://schemas.openxmlformats.org/officeDocument/2006/math">
                    <m:r>
                      <a:rPr lang="en-US" altLang="zh-CN" sz="1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r>
                      <a:rPr lang="en-US" altLang="zh-CN" sz="1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的相似性一致，似乎不合理</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mc:Choice>
        <mc:Fallback xmlns="">
          <p:sp>
            <p:nvSpPr>
              <p:cNvPr id="12" name="文本占位符 3">
                <a:extLst>
                  <a:ext uri="{FF2B5EF4-FFF2-40B4-BE49-F238E27FC236}">
                    <a16:creationId xmlns:a16="http://schemas.microsoft.com/office/drawing/2014/main" id="{A3DC87CB-2E89-DD02-8E71-036383D0558D}"/>
                  </a:ext>
                </a:extLst>
              </p:cNvPr>
              <p:cNvSpPr txBox="1">
                <a:spLocks noRot="1" noChangeAspect="1" noMove="1" noResize="1" noEditPoints="1" noAdjustHandles="1" noChangeArrowheads="1" noChangeShapeType="1" noTextEdit="1"/>
              </p:cNvSpPr>
              <p:nvPr/>
            </p:nvSpPr>
            <p:spPr>
              <a:xfrm>
                <a:off x="6314337" y="3022827"/>
                <a:ext cx="5105400" cy="365126"/>
              </a:xfrm>
              <a:prstGeom prst="rect">
                <a:avLst/>
              </a:prstGeom>
              <a:blipFill>
                <a:blip r:embed="rId9"/>
                <a:stretch>
                  <a:fillRect t="-6667"/>
                </a:stretch>
              </a:blipFill>
            </p:spPr>
            <p:txBody>
              <a:bodyPr/>
              <a:lstStyle/>
              <a:p>
                <a:r>
                  <a:rPr lang="zh-CN" altLang="en-US">
                    <a:noFill/>
                  </a:rPr>
                  <a:t> </a:t>
                </a:r>
              </a:p>
            </p:txBody>
          </p:sp>
        </mc:Fallback>
      </mc:AlternateContent>
      <p:sp>
        <p:nvSpPr>
          <p:cNvPr id="13" name="文本占位符 3">
            <a:extLst>
              <a:ext uri="{FF2B5EF4-FFF2-40B4-BE49-F238E27FC236}">
                <a16:creationId xmlns:a16="http://schemas.microsoft.com/office/drawing/2014/main" id="{E25CBDFD-C51F-BC2C-A99A-679B8C8A474F}"/>
              </a:ext>
            </a:extLst>
          </p:cNvPr>
          <p:cNvSpPr txBox="1">
            <a:spLocks/>
          </p:cNvSpPr>
          <p:nvPr/>
        </p:nvSpPr>
        <p:spPr>
          <a:xfrm>
            <a:off x="6314337" y="3522246"/>
            <a:ext cx="5105400" cy="365126"/>
          </a:xfrm>
          <a:prstGeom prst="rect">
            <a:avLst/>
          </a:prstGeom>
        </p:spPr>
        <p:txBody>
          <a:bodyPr rtlCol="0">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16000" indent="-216000">
              <a:buFont typeface="Wingdings" panose="05000000000000000000" pitchFamily="2" charset="2"/>
              <a:buChar char="§"/>
            </a:pPr>
            <a:r>
              <a:rPr lang="zh-CN" altLang="en-US" sz="1200" dirty="0">
                <a:solidFill>
                  <a:schemeClr val="tx1"/>
                </a:solidFill>
                <a:latin typeface="宋体" panose="02010600030101010101" pitchFamily="2" charset="-122"/>
                <a:ea typeface="宋体" panose="02010600030101010101" pitchFamily="2" charset="-122"/>
                <a:cs typeface="Times New Roman" panose="02020603050405020304" pitchFamily="18" charset="0"/>
              </a:rPr>
              <a:t>需要考虑向量自身长度的影响</a:t>
            </a:r>
            <a:endParaRPr lang="en-US" altLang="zh-CN" sz="12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013DDE61-BCE1-A3E3-5F54-AD337A136014}"/>
                  </a:ext>
                </a:extLst>
              </p:cNvPr>
              <p:cNvSpPr txBox="1"/>
              <p:nvPr/>
            </p:nvSpPr>
            <p:spPr>
              <a:xfrm>
                <a:off x="6379914" y="2123471"/>
                <a:ext cx="4304833" cy="8806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cos</m:t>
                      </m:r>
                      <m:d>
                        <m:dPr>
                          <m:ctrlPr>
                            <a:rPr lang="en-US" altLang="zh-CN" i="1" smtClean="0">
                              <a:latin typeface="Cambria Math" panose="02040503050406030204" pitchFamily="18" charset="0"/>
                            </a:rPr>
                          </m:ctrlPr>
                        </m:dPr>
                        <m:e>
                          <m:r>
                            <a:rPr lang="zh-CN" altLang="en-US" i="1" smtClean="0">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num>
                        <m:den>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𝐵</m:t>
                              </m:r>
                            </m:e>
                          </m:d>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num>
                        <m:den>
                          <m:rad>
                            <m:radPr>
                              <m:degHide m:val="on"/>
                              <m:ctrlPr>
                                <a:rPr lang="en-US" altLang="zh-CN" i="1" smtClean="0">
                                  <a:latin typeface="Cambria Math" panose="02040503050406030204" pitchFamily="18" charset="0"/>
                                  <a:ea typeface="Cambria Math" panose="02040503050406030204" pitchFamily="18" charset="0"/>
                                </a:rPr>
                              </m:ctrlPr>
                            </m:radPr>
                            <m:deg/>
                            <m:e>
                              <m:nary>
                                <m:naryPr>
                                  <m:chr m:val="∑"/>
                                  <m:limLoc m:val="subSup"/>
                                  <m:ctrlPr>
                                    <a:rPr lang="en-US" altLang="zh-CN" i="1" smtClean="0">
                                      <a:latin typeface="Cambria Math" panose="02040503050406030204" pitchFamily="18" charset="0"/>
                                      <a:ea typeface="Cambria Math" panose="02040503050406030204" pitchFamily="18" charset="0"/>
                                    </a:rPr>
                                  </m:ctrlPr>
                                </m:naryPr>
                                <m:sub>
                                  <m:r>
                                    <m:rPr>
                                      <m:brk m:alnAt="25"/>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𝑛</m:t>
                                  </m:r>
                                </m:sup>
                                <m:e>
                                  <m:sSubSup>
                                    <m:sSubSupPr>
                                      <m:ctrlPr>
                                        <a:rPr lang="en-US" altLang="zh-CN"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𝐴</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2</m:t>
                                      </m:r>
                                    </m:sup>
                                  </m:sSubSup>
                                </m:e>
                              </m:nary>
                            </m:e>
                          </m:rad>
                          <m:r>
                            <a:rPr lang="en-US" altLang="zh-CN" i="1">
                              <a:latin typeface="Cambria Math" panose="02040503050406030204" pitchFamily="18" charset="0"/>
                              <a:ea typeface="Cambria Math" panose="02040503050406030204" pitchFamily="18" charset="0"/>
                            </a:rPr>
                            <m:t>∙</m:t>
                          </m:r>
                          <m:rad>
                            <m:radPr>
                              <m:degHide m:val="on"/>
                              <m:ctrlPr>
                                <a:rPr lang="en-US" altLang="zh-CN" i="1">
                                  <a:latin typeface="Cambria Math" panose="02040503050406030204" pitchFamily="18" charset="0"/>
                                  <a:ea typeface="Cambria Math" panose="02040503050406030204" pitchFamily="18" charset="0"/>
                                </a:rPr>
                              </m:ctrlPr>
                            </m:radPr>
                            <m:deg/>
                            <m:e>
                              <m:nary>
                                <m:naryPr>
                                  <m:chr m:val="∑"/>
                                  <m:limLoc m:val="subSup"/>
                                  <m:ctrlPr>
                                    <a:rPr lang="en-US" altLang="zh-CN" i="1">
                                      <a:latin typeface="Cambria Math" panose="02040503050406030204" pitchFamily="18" charset="0"/>
                                      <a:ea typeface="Cambria Math" panose="02040503050406030204" pitchFamily="18" charset="0"/>
                                    </a:rPr>
                                  </m:ctrlPr>
                                </m:naryPr>
                                <m:sub>
                                  <m:r>
                                    <a:rPr lang="en-US" altLang="zh-CN" b="0" i="1" smtClean="0">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𝑛</m:t>
                                  </m:r>
                                </m:sup>
                                <m:e>
                                  <m:sSubSup>
                                    <m:sSubSupPr>
                                      <m:ctrlPr>
                                        <a:rPr lang="en-US" altLang="zh-CN" i="1">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𝐵</m:t>
                                      </m:r>
                                    </m:e>
                                    <m:sub>
                                      <m:r>
                                        <a:rPr lang="en-US" altLang="zh-CN" b="0" i="1" smtClean="0">
                                          <a:latin typeface="Cambria Math" panose="02040503050406030204" pitchFamily="18" charset="0"/>
                                          <a:ea typeface="Cambria Math" panose="02040503050406030204" pitchFamily="18" charset="0"/>
                                        </a:rPr>
                                        <m:t>𝑗</m:t>
                                      </m:r>
                                    </m:sub>
                                    <m:sup>
                                      <m:r>
                                        <a:rPr lang="en-US" altLang="zh-CN" i="1">
                                          <a:latin typeface="Cambria Math" panose="02040503050406030204" pitchFamily="18" charset="0"/>
                                          <a:ea typeface="Cambria Math" panose="02040503050406030204" pitchFamily="18" charset="0"/>
                                        </a:rPr>
                                        <m:t>2</m:t>
                                      </m:r>
                                    </m:sup>
                                  </m:sSubSup>
                                </m:e>
                              </m:nary>
                            </m:e>
                          </m:rad>
                        </m:den>
                      </m:f>
                    </m:oMath>
                  </m:oMathPara>
                </a14:m>
                <a:endParaRPr lang="zh-CN" altLang="en-US" dirty="0"/>
              </a:p>
            </p:txBody>
          </p:sp>
        </mc:Choice>
        <mc:Fallback xmlns="">
          <p:sp>
            <p:nvSpPr>
              <p:cNvPr id="14" name="文本框 13">
                <a:extLst>
                  <a:ext uri="{FF2B5EF4-FFF2-40B4-BE49-F238E27FC236}">
                    <a16:creationId xmlns:a16="http://schemas.microsoft.com/office/drawing/2014/main" id="{013DDE61-BCE1-A3E3-5F54-AD337A136014}"/>
                  </a:ext>
                </a:extLst>
              </p:cNvPr>
              <p:cNvSpPr txBox="1">
                <a:spLocks noRot="1" noChangeAspect="1" noMove="1" noResize="1" noEditPoints="1" noAdjustHandles="1" noChangeArrowheads="1" noChangeShapeType="1" noTextEdit="1"/>
              </p:cNvSpPr>
              <p:nvPr/>
            </p:nvSpPr>
            <p:spPr>
              <a:xfrm>
                <a:off x="6379914" y="2123471"/>
                <a:ext cx="4304833" cy="88062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FCCAEA6-E8ED-3BC4-5F8A-1E37035D2586}"/>
                  </a:ext>
                </a:extLst>
              </p:cNvPr>
              <p:cNvSpPr txBox="1"/>
              <p:nvPr/>
            </p:nvSpPr>
            <p:spPr>
              <a:xfrm>
                <a:off x="6359121" y="5881184"/>
                <a:ext cx="44761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𝐷𝑜𝑡</m:t>
                          </m:r>
                          <m:r>
                            <a:rPr lang="en-US" altLang="zh-CN" i="1">
                              <a:latin typeface="Cambria Math" panose="02040503050406030204" pitchFamily="18" charset="0"/>
                            </a:rPr>
                            <m:t>_</m:t>
                          </m:r>
                          <m:r>
                            <a:rPr lang="en-US" altLang="zh-CN" i="1">
                              <a:latin typeface="Cambria Math" panose="02040503050406030204" pitchFamily="18" charset="0"/>
                            </a:rPr>
                            <m:t>𝑝𝑟𝑜𝑑𝑢𝑐𝑡</m:t>
                          </m:r>
                        </m:e>
                        <m:sub>
                          <m:r>
                            <a:rPr lang="en-US" altLang="zh-CN" b="0" i="1" smtClean="0">
                              <a:latin typeface="Cambria Math" panose="02040503050406030204" pitchFamily="18" charset="0"/>
                            </a:rPr>
                            <m:t>𝐴𝐵</m:t>
                          </m:r>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r>
                        <a:rPr lang="en-US" altLang="zh-CN" i="1">
                          <a:latin typeface="Cambria Math" panose="02040503050406030204" pitchFamily="18" charset="0"/>
                        </a:rPr>
                        <m:t>1.5∗</m:t>
                      </m:r>
                      <m:r>
                        <a:rPr lang="en-US" altLang="zh-CN" b="0" i="1" smtClean="0">
                          <a:latin typeface="Cambria Math" panose="02040503050406030204" pitchFamily="18" charset="0"/>
                        </a:rPr>
                        <m:t>0.5</m:t>
                      </m:r>
                      <m:r>
                        <a:rPr lang="en-US" altLang="zh-CN" i="1">
                          <a:latin typeface="Cambria Math" panose="02040503050406030204" pitchFamily="18" charset="0"/>
                        </a:rPr>
                        <m:t>+1.5∗0.5</m:t>
                      </m:r>
                      <m:r>
                        <a:rPr lang="en-US" altLang="zh-CN" b="0" i="1" smtClean="0">
                          <a:latin typeface="Cambria Math" panose="02040503050406030204" pitchFamily="18" charset="0"/>
                        </a:rPr>
                        <m:t>=1.5</m:t>
                      </m:r>
                    </m:oMath>
                  </m:oMathPara>
                </a14:m>
                <a:endParaRPr lang="zh-CN" altLang="en-US" dirty="0"/>
              </a:p>
            </p:txBody>
          </p:sp>
        </mc:Choice>
        <mc:Fallback xmlns="">
          <p:sp>
            <p:nvSpPr>
              <p:cNvPr id="15" name="文本框 14">
                <a:extLst>
                  <a:ext uri="{FF2B5EF4-FFF2-40B4-BE49-F238E27FC236}">
                    <a16:creationId xmlns:a16="http://schemas.microsoft.com/office/drawing/2014/main" id="{1FCCAEA6-E8ED-3BC4-5F8A-1E37035D2586}"/>
                  </a:ext>
                </a:extLst>
              </p:cNvPr>
              <p:cNvSpPr txBox="1">
                <a:spLocks noRot="1" noChangeAspect="1" noMove="1" noResize="1" noEditPoints="1" noAdjustHandles="1" noChangeArrowheads="1" noChangeShapeType="1" noTextEdit="1"/>
              </p:cNvSpPr>
              <p:nvPr/>
            </p:nvSpPr>
            <p:spPr>
              <a:xfrm>
                <a:off x="6359121" y="5881184"/>
                <a:ext cx="4476162" cy="276999"/>
              </a:xfrm>
              <a:prstGeom prst="rect">
                <a:avLst/>
              </a:prstGeom>
              <a:blipFill>
                <a:blip r:embed="rId11"/>
                <a:stretch>
                  <a:fillRect l="-545" r="-817" b="-37778"/>
                </a:stretch>
              </a:blipFill>
            </p:spPr>
            <p:txBody>
              <a:bodyPr/>
              <a:lstStyle/>
              <a:p>
                <a:r>
                  <a:rPr lang="zh-CN" altLang="en-US">
                    <a:noFill/>
                  </a:rPr>
                  <a:t> </a:t>
                </a:r>
              </a:p>
            </p:txBody>
          </p:sp>
        </mc:Fallback>
      </mc:AlternateContent>
      <p:sp>
        <p:nvSpPr>
          <p:cNvPr id="5" name="Footer Placeholder 4">
            <a:extLst>
              <a:ext uri="{FF2B5EF4-FFF2-40B4-BE49-F238E27FC236}">
                <a16:creationId xmlns:a16="http://schemas.microsoft.com/office/drawing/2014/main" id="{D0C1ED1C-5784-067C-0FE9-FCAFA9C7DB69}"/>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18" name="标题 3">
            <a:extLst>
              <a:ext uri="{FF2B5EF4-FFF2-40B4-BE49-F238E27FC236}">
                <a16:creationId xmlns:a16="http://schemas.microsoft.com/office/drawing/2014/main" id="{23B1D4D3-92B5-FC4F-20D6-77833B634DE8}"/>
              </a:ext>
            </a:extLst>
          </p:cNvPr>
          <p:cNvSpPr>
            <a:spLocks noGrp="1"/>
          </p:cNvSpPr>
          <p:nvPr>
            <p:ph type="title"/>
          </p:nvPr>
        </p:nvSpPr>
        <p:spPr>
          <a:xfrm>
            <a:off x="432619" y="619431"/>
            <a:ext cx="10921181" cy="1193087"/>
          </a:xfrm>
        </p:spPr>
        <p:txBody>
          <a:bodyPr rtlCol="0">
            <a:normAutofit/>
          </a:bodyPr>
          <a:lstStyle/>
          <a:p>
            <a:pPr rtl="0"/>
            <a:r>
              <a:rPr lang="zh-CN" altLang="en-US" sz="3600" dirty="0">
                <a:solidFill>
                  <a:schemeClr val="bg1"/>
                </a:solidFill>
              </a:rPr>
              <a:t>相似性如何计算？</a:t>
            </a:r>
          </a:p>
        </p:txBody>
      </p:sp>
    </p:spTree>
    <p:extLst>
      <p:ext uri="{BB962C8B-B14F-4D97-AF65-F5344CB8AC3E}">
        <p14:creationId xmlns:p14="http://schemas.microsoft.com/office/powerpoint/2010/main" val="3521190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11</a:t>
            </a:fld>
            <a:endParaRPr lang="zh-CN" altLang="en-US"/>
          </a:p>
        </p:txBody>
      </p:sp>
      <p:sp>
        <p:nvSpPr>
          <p:cNvPr id="19" name="标题 2">
            <a:extLst>
              <a:ext uri="{FF2B5EF4-FFF2-40B4-BE49-F238E27FC236}">
                <a16:creationId xmlns:a16="http://schemas.microsoft.com/office/drawing/2014/main" id="{678B4FE9-3C3C-8697-7AFD-05DFFD78A95E}"/>
              </a:ext>
            </a:extLst>
          </p:cNvPr>
          <p:cNvSpPr txBox="1">
            <a:spLocks/>
          </p:cNvSpPr>
          <p:nvPr/>
        </p:nvSpPr>
        <p:spPr>
          <a:xfrm>
            <a:off x="505862" y="2190749"/>
            <a:ext cx="3634059"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800" cap="none" dirty="0">
                <a:solidFill>
                  <a:srgbClr val="CE7242"/>
                </a:solidFill>
              </a:rPr>
              <a:t>(2)	</a:t>
            </a:r>
            <a:r>
              <a:rPr lang="zh-CN" altLang="en-US" sz="1800" cap="none" dirty="0">
                <a:solidFill>
                  <a:srgbClr val="CE7242"/>
                </a:solidFill>
              </a:rPr>
              <a:t>点积</a:t>
            </a:r>
            <a:endParaRPr lang="zh-cn" sz="1800" cap="none" dirty="0">
              <a:solidFill>
                <a:srgbClr val="CE7242"/>
              </a:solidFill>
            </a:endParaRPr>
          </a:p>
        </p:txBody>
      </p:sp>
      <mc:AlternateContent xmlns:mc="http://schemas.openxmlformats.org/markup-compatibility/2006" xmlns:a14="http://schemas.microsoft.com/office/drawing/2010/main">
        <mc:Choice Requires="a14">
          <p:sp>
            <p:nvSpPr>
              <p:cNvPr id="12" name="文本占位符 3">
                <a:extLst>
                  <a:ext uri="{FF2B5EF4-FFF2-40B4-BE49-F238E27FC236}">
                    <a16:creationId xmlns:a16="http://schemas.microsoft.com/office/drawing/2014/main" id="{A3DC87CB-2E89-DD02-8E71-036383D0558D}"/>
                  </a:ext>
                </a:extLst>
              </p:cNvPr>
              <p:cNvSpPr txBox="1">
                <a:spLocks/>
              </p:cNvSpPr>
              <p:nvPr/>
            </p:nvSpPr>
            <p:spPr>
              <a:xfrm>
                <a:off x="6314336" y="3022827"/>
                <a:ext cx="5391993" cy="365126"/>
              </a:xfrm>
              <a:prstGeom prst="rect">
                <a:avLst/>
              </a:prstGeom>
            </p:spPr>
            <p:txBody>
              <a:bodyPr rtlCol="0">
                <a:normAutofit fontScale="85000" lnSpcReduction="10000"/>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向量</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与向量</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B</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的相似性和向量</a:t>
                </a:r>
                <a14:m>
                  <m:oMath xmlns:m="http://schemas.openxmlformats.org/officeDocument/2006/math">
                    <m:r>
                      <a:rPr lang="en-US" altLang="zh-CN" sz="1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r>
                      <a:rPr lang="en-US" altLang="zh-CN" sz="1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与向量</a:t>
                </a:r>
                <a14:m>
                  <m:oMath xmlns:m="http://schemas.openxmlformats.org/officeDocument/2006/math">
                    <m:r>
                      <a:rPr lang="en-US" altLang="zh-CN" sz="1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r>
                      <a:rPr lang="en-US" altLang="zh-CN" sz="1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的相似性差别很大，似乎不合理</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mc:Choice>
        <mc:Fallback xmlns="">
          <p:sp>
            <p:nvSpPr>
              <p:cNvPr id="12" name="文本占位符 3">
                <a:extLst>
                  <a:ext uri="{FF2B5EF4-FFF2-40B4-BE49-F238E27FC236}">
                    <a16:creationId xmlns:a16="http://schemas.microsoft.com/office/drawing/2014/main" id="{A3DC87CB-2E89-DD02-8E71-036383D0558D}"/>
                  </a:ext>
                </a:extLst>
              </p:cNvPr>
              <p:cNvSpPr txBox="1">
                <a:spLocks noRot="1" noChangeAspect="1" noMove="1" noResize="1" noEditPoints="1" noAdjustHandles="1" noChangeArrowheads="1" noChangeShapeType="1" noTextEdit="1"/>
              </p:cNvSpPr>
              <p:nvPr/>
            </p:nvSpPr>
            <p:spPr>
              <a:xfrm>
                <a:off x="6314336" y="3022827"/>
                <a:ext cx="5391993" cy="365126"/>
              </a:xfrm>
              <a:prstGeom prst="rect">
                <a:avLst/>
              </a:prstGeom>
              <a:blipFill>
                <a:blip r:embed="rId5"/>
                <a:stretch>
                  <a:fillRect t="-6667"/>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F0EB34FB-B615-2E47-71F9-292E3547C5B6}"/>
              </a:ext>
            </a:extLst>
          </p:cNvPr>
          <p:cNvPicPr>
            <a:picLocks noChangeAspect="1"/>
          </p:cNvPicPr>
          <p:nvPr/>
        </p:nvPicPr>
        <p:blipFill>
          <a:blip r:embed="rId6"/>
          <a:stretch>
            <a:fillRect/>
          </a:stretch>
        </p:blipFill>
        <p:spPr>
          <a:xfrm>
            <a:off x="938300" y="2708501"/>
            <a:ext cx="4527550" cy="4083050"/>
          </a:xfrm>
          <a:prstGeom prst="rect">
            <a:avLst/>
          </a:prstGeom>
        </p:spPr>
      </p:pic>
      <p:sp>
        <p:nvSpPr>
          <p:cNvPr id="22" name="文本占位符 3">
            <a:extLst>
              <a:ext uri="{FF2B5EF4-FFF2-40B4-BE49-F238E27FC236}">
                <a16:creationId xmlns:a16="http://schemas.microsoft.com/office/drawing/2014/main" id="{5FDA42FD-31A2-0EE2-1100-84D85F057951}"/>
              </a:ext>
            </a:extLst>
          </p:cNvPr>
          <p:cNvSpPr txBox="1">
            <a:spLocks/>
          </p:cNvSpPr>
          <p:nvPr/>
        </p:nvSpPr>
        <p:spPr>
          <a:xfrm>
            <a:off x="6334433" y="3522246"/>
            <a:ext cx="5105400" cy="365126"/>
          </a:xfrm>
          <a:prstGeom prst="rect">
            <a:avLst/>
          </a:prstGeom>
        </p:spPr>
        <p:txBody>
          <a:bodyPr rtlCol="0">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16000" indent="-216000">
              <a:buFont typeface="Wingdings" panose="05000000000000000000" pitchFamily="2" charset="2"/>
              <a:buChar char="§"/>
            </a:pPr>
            <a:r>
              <a:rPr lang="zh-CN" altLang="en-US" sz="1200" dirty="0">
                <a:solidFill>
                  <a:schemeClr val="tx1"/>
                </a:solidFill>
                <a:latin typeface="宋体" panose="02010600030101010101" pitchFamily="2" charset="-122"/>
                <a:ea typeface="宋体" panose="02010600030101010101" pitchFamily="2" charset="-122"/>
                <a:cs typeface="Times New Roman" panose="02020603050405020304" pitchFamily="18" charset="0"/>
              </a:rPr>
              <a:t>需要消除向量自身长度与原点距离的影响</a:t>
            </a:r>
            <a:endParaRPr lang="en-US" altLang="zh-CN" sz="12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BC24B109-CC39-141E-2389-135A9B22ABD9}"/>
                  </a:ext>
                </a:extLst>
              </p:cNvPr>
              <p:cNvSpPr txBox="1"/>
              <p:nvPr/>
            </p:nvSpPr>
            <p:spPr>
              <a:xfrm>
                <a:off x="6520395" y="2368002"/>
                <a:ext cx="44965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𝐷𝑜𝑡</m:t>
                          </m:r>
                          <m:r>
                            <a:rPr lang="en-US" altLang="zh-CN" i="1">
                              <a:latin typeface="Cambria Math" panose="02040503050406030204" pitchFamily="18" charset="0"/>
                            </a:rPr>
                            <m:t>_</m:t>
                          </m:r>
                          <m:r>
                            <a:rPr lang="en-US" altLang="zh-CN" i="1">
                              <a:latin typeface="Cambria Math" panose="02040503050406030204" pitchFamily="18" charset="0"/>
                            </a:rPr>
                            <m:t>𝑝𝑟𝑜𝑑𝑢𝑐𝑡</m:t>
                          </m:r>
                        </m:e>
                        <m:sub>
                          <m:r>
                            <a:rPr lang="en-US" altLang="zh-CN" b="0" i="1" smtClean="0">
                              <a:latin typeface="Cambria Math" panose="02040503050406030204" pitchFamily="18" charset="0"/>
                            </a:rPr>
                            <m:t>𝐴𝐵</m:t>
                          </m:r>
                        </m:sub>
                      </m:sSub>
                      <m:r>
                        <a:rPr lang="en-US" altLang="zh-CN" b="0" i="1" smtClean="0">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rPr>
                        <m:t>cos</m:t>
                      </m:r>
                      <m:d>
                        <m:dPr>
                          <m:ctrlPr>
                            <a:rPr lang="en-US" altLang="zh-CN" i="1">
                              <a:latin typeface="Cambria Math" panose="02040503050406030204" pitchFamily="18" charset="0"/>
                            </a:rPr>
                          </m:ctrlPr>
                        </m:dPr>
                        <m:e>
                          <m:r>
                            <a:rPr lang="zh-CN" altLang="en-US" i="1">
                              <a:latin typeface="Cambria Math" panose="02040503050406030204" pitchFamily="18" charset="0"/>
                            </a:rPr>
                            <m:t>𝜃</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m:t>
                          </m:r>
                        </m:e>
                      </m:d>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𝐵</m:t>
                          </m:r>
                        </m:e>
                      </m:d>
                    </m:oMath>
                  </m:oMathPara>
                </a14:m>
                <a:endParaRPr lang="zh-CN" altLang="en-US" dirty="0"/>
              </a:p>
            </p:txBody>
          </p:sp>
        </mc:Choice>
        <mc:Fallback xmlns="">
          <p:sp>
            <p:nvSpPr>
              <p:cNvPr id="23" name="文本框 22">
                <a:extLst>
                  <a:ext uri="{FF2B5EF4-FFF2-40B4-BE49-F238E27FC236}">
                    <a16:creationId xmlns:a16="http://schemas.microsoft.com/office/drawing/2014/main" id="{BC24B109-CC39-141E-2389-135A9B22ABD9}"/>
                  </a:ext>
                </a:extLst>
              </p:cNvPr>
              <p:cNvSpPr txBox="1">
                <a:spLocks noRot="1" noChangeAspect="1" noMove="1" noResize="1" noEditPoints="1" noAdjustHandles="1" noChangeArrowheads="1" noChangeShapeType="1" noTextEdit="1"/>
              </p:cNvSpPr>
              <p:nvPr/>
            </p:nvSpPr>
            <p:spPr>
              <a:xfrm>
                <a:off x="6520395" y="2368002"/>
                <a:ext cx="4496551" cy="276999"/>
              </a:xfrm>
              <a:prstGeom prst="rect">
                <a:avLst/>
              </a:prstGeom>
              <a:blipFill>
                <a:blip r:embed="rId7"/>
                <a:stretch>
                  <a:fillRect l="-678" b="-34783"/>
                </a:stretch>
              </a:blipFill>
            </p:spPr>
            <p:txBody>
              <a:bodyPr/>
              <a:lstStyle/>
              <a:p>
                <a:r>
                  <a:rPr lang="zh-CN" altLang="en-US">
                    <a:noFill/>
                  </a:rPr>
                  <a:t> </a:t>
                </a:r>
              </a:p>
            </p:txBody>
          </p:sp>
        </mc:Fallback>
      </mc:AlternateContent>
      <p:sp>
        <p:nvSpPr>
          <p:cNvPr id="5" name="Footer Placeholder 4">
            <a:extLst>
              <a:ext uri="{FF2B5EF4-FFF2-40B4-BE49-F238E27FC236}">
                <a16:creationId xmlns:a16="http://schemas.microsoft.com/office/drawing/2014/main" id="{69CE1095-4F02-6830-8AE5-F4DBAD787C38}"/>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8" name="标题 3">
            <a:extLst>
              <a:ext uri="{FF2B5EF4-FFF2-40B4-BE49-F238E27FC236}">
                <a16:creationId xmlns:a16="http://schemas.microsoft.com/office/drawing/2014/main" id="{91984379-450E-B384-FA0D-CCD489ADC91A}"/>
              </a:ext>
            </a:extLst>
          </p:cNvPr>
          <p:cNvSpPr>
            <a:spLocks noGrp="1"/>
          </p:cNvSpPr>
          <p:nvPr>
            <p:ph type="title"/>
          </p:nvPr>
        </p:nvSpPr>
        <p:spPr>
          <a:xfrm>
            <a:off x="432619" y="619431"/>
            <a:ext cx="10921181" cy="1193087"/>
          </a:xfrm>
        </p:spPr>
        <p:txBody>
          <a:bodyPr rtlCol="0">
            <a:normAutofit/>
          </a:bodyPr>
          <a:lstStyle/>
          <a:p>
            <a:pPr rtl="0"/>
            <a:r>
              <a:rPr lang="zh-CN" altLang="en-US" sz="3600" dirty="0">
                <a:solidFill>
                  <a:schemeClr val="bg1"/>
                </a:solidFill>
              </a:rPr>
              <a:t>相似性如何计算？</a:t>
            </a:r>
          </a:p>
        </p:txBody>
      </p:sp>
    </p:spTree>
    <p:extLst>
      <p:ext uri="{BB962C8B-B14F-4D97-AF65-F5344CB8AC3E}">
        <p14:creationId xmlns:p14="http://schemas.microsoft.com/office/powerpoint/2010/main" val="1434028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12</a:t>
            </a:fld>
            <a:endParaRPr lang="zh-CN" altLang="en-US"/>
          </a:p>
        </p:txBody>
      </p:sp>
      <p:sp>
        <p:nvSpPr>
          <p:cNvPr id="19" name="标题 2">
            <a:extLst>
              <a:ext uri="{FF2B5EF4-FFF2-40B4-BE49-F238E27FC236}">
                <a16:creationId xmlns:a16="http://schemas.microsoft.com/office/drawing/2014/main" id="{678B4FE9-3C3C-8697-7AFD-05DFFD78A95E}"/>
              </a:ext>
            </a:extLst>
          </p:cNvPr>
          <p:cNvSpPr txBox="1">
            <a:spLocks/>
          </p:cNvSpPr>
          <p:nvPr/>
        </p:nvSpPr>
        <p:spPr>
          <a:xfrm>
            <a:off x="505862" y="2190749"/>
            <a:ext cx="3634059"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800" cap="none" dirty="0">
                <a:solidFill>
                  <a:srgbClr val="CE7242"/>
                </a:solidFill>
              </a:rPr>
              <a:t>(3)	</a:t>
            </a:r>
            <a:r>
              <a:rPr lang="zh-CN" altLang="en-US" sz="1800" cap="none" dirty="0">
                <a:solidFill>
                  <a:srgbClr val="CE7242"/>
                </a:solidFill>
              </a:rPr>
              <a:t>欧式距离</a:t>
            </a:r>
            <a:r>
              <a:rPr lang="en-US" altLang="zh-CN" sz="1800" cap="none" dirty="0">
                <a:solidFill>
                  <a:srgbClr val="CE7242"/>
                </a:solidFill>
              </a:rPr>
              <a:t>L2</a:t>
            </a:r>
            <a:endParaRPr lang="zh-cn" sz="1800" cap="none" dirty="0">
              <a:solidFill>
                <a:srgbClr val="CE7242"/>
              </a:solidFill>
            </a:endParaRPr>
          </a:p>
        </p:txBody>
      </p:sp>
      <p:pic>
        <p:nvPicPr>
          <p:cNvPr id="21" name="图片 20">
            <a:extLst>
              <a:ext uri="{FF2B5EF4-FFF2-40B4-BE49-F238E27FC236}">
                <a16:creationId xmlns:a16="http://schemas.microsoft.com/office/drawing/2014/main" id="{F0EB34FB-B615-2E47-71F9-292E3547C5B6}"/>
              </a:ext>
            </a:extLst>
          </p:cNvPr>
          <p:cNvPicPr>
            <a:picLocks noChangeAspect="1"/>
          </p:cNvPicPr>
          <p:nvPr/>
        </p:nvPicPr>
        <p:blipFill>
          <a:blip r:embed="rId3"/>
          <a:stretch>
            <a:fillRect/>
          </a:stretch>
        </p:blipFill>
        <p:spPr>
          <a:xfrm>
            <a:off x="938300" y="2708501"/>
            <a:ext cx="4527550" cy="4083050"/>
          </a:xfrm>
          <a:prstGeom prst="rect">
            <a:avLst/>
          </a:prstGeom>
        </p:spPr>
      </p:pic>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BC24B109-CC39-141E-2389-135A9B22ABD9}"/>
                  </a:ext>
                </a:extLst>
              </p:cNvPr>
              <p:cNvSpPr txBox="1"/>
              <p:nvPr/>
            </p:nvSpPr>
            <p:spPr>
              <a:xfrm>
                <a:off x="5757707" y="4218228"/>
                <a:ext cx="6350558" cy="347980"/>
              </a:xfrm>
              <a:prstGeom prst="rect">
                <a:avLst/>
              </a:prstGeom>
              <a:noFill/>
            </p:spPr>
            <p:txBody>
              <a:bodyPr wrap="square" lIns="0" tIns="0" rIns="0" bIns="0" rtlCol="0">
                <a:spAutoFit/>
              </a:bodyPr>
              <a:lstStyle/>
              <a:p>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nary>
                          <m:naryPr>
                            <m:chr m:val="∑"/>
                            <m:limLoc m:val="subSup"/>
                            <m:ctrlPr>
                              <a:rPr lang="en-US" altLang="zh-CN" i="1">
                                <a:latin typeface="Cambria Math" panose="02040503050406030204" pitchFamily="18" charset="0"/>
                                <a:ea typeface="Cambria Math" panose="02040503050406030204" pitchFamily="18" charset="0"/>
                              </a:rPr>
                            </m:ctrlPr>
                          </m:naryPr>
                          <m:sub>
                            <m:r>
                              <m:rPr>
                                <m:brk m:alnAt="25"/>
                              </m:rP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𝑛</m:t>
                            </m:r>
                          </m:sup>
                          <m:e>
                            <m:sSup>
                              <m:sSupPr>
                                <m:ctrlPr>
                                  <a:rPr lang="en-US" altLang="zh-CN" i="1" smtClean="0">
                                    <a:latin typeface="Cambria Math" panose="02040503050406030204" pitchFamily="18" charset="0"/>
                                    <a:ea typeface="Cambria Math" panose="02040503050406030204" pitchFamily="18" charset="0"/>
                                  </a:rPr>
                                </m:ctrlPr>
                              </m:sSupPr>
                              <m:e>
                                <m:d>
                                  <m:dPr>
                                    <m:begChr m:val="|"/>
                                    <m:endChr m:val="|"/>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𝐴</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𝐵</m:t>
                                        </m:r>
                                      </m:e>
                                      <m:sub>
                                        <m:r>
                                          <a:rPr lang="en-US" altLang="zh-CN" i="1">
                                            <a:latin typeface="Cambria Math" panose="02040503050406030204" pitchFamily="18" charset="0"/>
                                            <a:ea typeface="Cambria Math" panose="02040503050406030204" pitchFamily="18" charset="0"/>
                                          </a:rPr>
                                          <m:t>𝑖</m:t>
                                        </m:r>
                                      </m:sub>
                                    </m:sSub>
                                  </m:e>
                                </m:d>
                              </m:e>
                              <m:sup>
                                <m:r>
                                  <a:rPr lang="en-US" altLang="zh-CN" b="0" i="1" smtClean="0">
                                    <a:latin typeface="Cambria Math" panose="02040503050406030204" pitchFamily="18" charset="0"/>
                                    <a:ea typeface="Cambria Math" panose="02040503050406030204" pitchFamily="18" charset="0"/>
                                  </a:rPr>
                                  <m:t>2</m:t>
                                </m:r>
                              </m:sup>
                            </m:sSup>
                          </m:e>
                        </m:nary>
                      </m:e>
                    </m:ra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2.0−1.5</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b="0" i="1" smtClean="0">
                                    <a:latin typeface="Cambria Math" panose="02040503050406030204" pitchFamily="18" charset="0"/>
                                  </a:rPr>
                                  <m:t>1</m:t>
                                </m:r>
                                <m:r>
                                  <a:rPr lang="en-US" altLang="zh-CN" i="1">
                                    <a:latin typeface="Cambria Math" panose="02040503050406030204" pitchFamily="18" charset="0"/>
                                  </a:rPr>
                                  <m:t>.0−1.5</m:t>
                                </m:r>
                              </m:e>
                            </m:d>
                          </m:e>
                          <m:sup>
                            <m:r>
                              <a:rPr lang="en-US" altLang="zh-CN" i="1">
                                <a:latin typeface="Cambria Math" panose="02040503050406030204" pitchFamily="18" charset="0"/>
                              </a:rPr>
                              <m:t>2</m:t>
                            </m:r>
                          </m:sup>
                        </m:sSup>
                      </m:e>
                    </m:rad>
                  </m:oMath>
                </a14:m>
                <a:r>
                  <a:rPr lang="en-US" altLang="zh-CN" dirty="0"/>
                  <a:t>=0.7</a:t>
                </a:r>
                <a:endParaRPr lang="zh-CN" altLang="en-US" dirty="0"/>
              </a:p>
            </p:txBody>
          </p:sp>
        </mc:Choice>
        <mc:Fallback xmlns="">
          <p:sp>
            <p:nvSpPr>
              <p:cNvPr id="23" name="文本框 22">
                <a:extLst>
                  <a:ext uri="{FF2B5EF4-FFF2-40B4-BE49-F238E27FC236}">
                    <a16:creationId xmlns:a16="http://schemas.microsoft.com/office/drawing/2014/main" id="{BC24B109-CC39-141E-2389-135A9B22ABD9}"/>
                  </a:ext>
                </a:extLst>
              </p:cNvPr>
              <p:cNvSpPr txBox="1">
                <a:spLocks noRot="1" noChangeAspect="1" noMove="1" noResize="1" noEditPoints="1" noAdjustHandles="1" noChangeArrowheads="1" noChangeShapeType="1" noTextEdit="1"/>
              </p:cNvSpPr>
              <p:nvPr/>
            </p:nvSpPr>
            <p:spPr>
              <a:xfrm>
                <a:off x="5757707" y="4218228"/>
                <a:ext cx="6350558" cy="347980"/>
              </a:xfrm>
              <a:prstGeom prst="rect">
                <a:avLst/>
              </a:prstGeom>
              <a:blipFill>
                <a:blip r:embed="rId6"/>
                <a:stretch>
                  <a:fillRect t="-124561" b="-207018"/>
                </a:stretch>
              </a:blipFill>
            </p:spPr>
            <p:txBody>
              <a:bodyPr/>
              <a:lstStyle/>
              <a:p>
                <a:r>
                  <a:rPr lang="zh-CN" altLang="en-US">
                    <a:noFill/>
                  </a:rPr>
                  <a:t> </a:t>
                </a:r>
              </a:p>
            </p:txBody>
          </p:sp>
        </mc:Fallback>
      </mc:AlternateContent>
      <p:sp>
        <p:nvSpPr>
          <p:cNvPr id="5" name="文本占位符 3">
            <a:extLst>
              <a:ext uri="{FF2B5EF4-FFF2-40B4-BE49-F238E27FC236}">
                <a16:creationId xmlns:a16="http://schemas.microsoft.com/office/drawing/2014/main" id="{753A62C4-E1F5-2EF4-FD99-2482B64C7FE4}"/>
              </a:ext>
            </a:extLst>
          </p:cNvPr>
          <p:cNvSpPr txBox="1">
            <a:spLocks/>
          </p:cNvSpPr>
          <p:nvPr/>
        </p:nvSpPr>
        <p:spPr>
          <a:xfrm>
            <a:off x="6409797" y="4964389"/>
            <a:ext cx="5105400" cy="365126"/>
          </a:xfrm>
          <a:prstGeom prst="rect">
            <a:avLst/>
          </a:prstGeom>
        </p:spPr>
        <p:txBody>
          <a:bodyPr rtlCol="0">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16000" indent="-216000">
              <a:buFont typeface="Wingdings" panose="05000000000000000000" pitchFamily="2" charset="2"/>
              <a:buChar char="§"/>
            </a:pPr>
            <a:r>
              <a:rPr lang="zh-CN" altLang="en-US" sz="1200" dirty="0">
                <a:solidFill>
                  <a:schemeClr val="tx1"/>
                </a:solidFill>
                <a:latin typeface="宋体" panose="02010600030101010101" pitchFamily="2" charset="-122"/>
                <a:ea typeface="宋体" panose="02010600030101010101" pitchFamily="2" charset="-122"/>
                <a:cs typeface="Times New Roman" panose="02020603050405020304" pitchFamily="18" charset="0"/>
              </a:rPr>
              <a:t>欧式距离彻底丧失了全局关系</a:t>
            </a:r>
            <a:endParaRPr lang="en-US" altLang="zh-CN" sz="12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6" name="文本占位符 3">
            <a:extLst>
              <a:ext uri="{FF2B5EF4-FFF2-40B4-BE49-F238E27FC236}">
                <a16:creationId xmlns:a16="http://schemas.microsoft.com/office/drawing/2014/main" id="{B95A0FDE-397A-C768-5513-6E5DCC589D81}"/>
              </a:ext>
            </a:extLst>
          </p:cNvPr>
          <p:cNvSpPr txBox="1">
            <a:spLocks/>
          </p:cNvSpPr>
          <p:nvPr/>
        </p:nvSpPr>
        <p:spPr>
          <a:xfrm>
            <a:off x="6389700" y="5727696"/>
            <a:ext cx="5105400" cy="365126"/>
          </a:xfrm>
          <a:prstGeom prst="rect">
            <a:avLst/>
          </a:prstGeom>
        </p:spPr>
        <p:txBody>
          <a:bodyPr rtlCol="0">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16000" indent="-216000">
              <a:buFont typeface="Wingdings" panose="05000000000000000000" pitchFamily="2" charset="2"/>
              <a:buChar char="§"/>
            </a:pPr>
            <a:r>
              <a:rPr lang="zh-CN" altLang="en-US" sz="1200" dirty="0">
                <a:solidFill>
                  <a:schemeClr val="tx1"/>
                </a:solidFill>
                <a:latin typeface="宋体" panose="02010600030101010101" pitchFamily="2" charset="-122"/>
                <a:ea typeface="宋体" panose="02010600030101010101" pitchFamily="2" charset="-122"/>
                <a:cs typeface="Times New Roman" panose="02020603050405020304" pitchFamily="18" charset="0"/>
              </a:rPr>
              <a:t>成年人的世界是全都要</a:t>
            </a:r>
            <a:endParaRPr lang="en-US" altLang="zh-CN" sz="12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56B7CC1-1D6E-5BED-0BBB-87C033E22116}"/>
                  </a:ext>
                </a:extLst>
              </p:cNvPr>
              <p:cNvSpPr txBox="1"/>
              <p:nvPr/>
            </p:nvSpPr>
            <p:spPr>
              <a:xfrm>
                <a:off x="6520395" y="2368002"/>
                <a:ext cx="44965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𝐷𝑜𝑡</m:t>
                          </m:r>
                          <m:r>
                            <a:rPr lang="en-US" altLang="zh-CN" i="1">
                              <a:latin typeface="Cambria Math" panose="02040503050406030204" pitchFamily="18" charset="0"/>
                            </a:rPr>
                            <m:t>_</m:t>
                          </m:r>
                          <m:r>
                            <a:rPr lang="en-US" altLang="zh-CN" i="1">
                              <a:latin typeface="Cambria Math" panose="02040503050406030204" pitchFamily="18" charset="0"/>
                            </a:rPr>
                            <m:t>𝑝𝑟𝑜𝑑𝑢𝑐𝑡</m:t>
                          </m:r>
                        </m:e>
                        <m:sub>
                          <m:r>
                            <a:rPr lang="en-US" altLang="zh-CN" b="0" i="1" smtClean="0">
                              <a:latin typeface="Cambria Math" panose="02040503050406030204" pitchFamily="18" charset="0"/>
                            </a:rPr>
                            <m:t>𝐴𝐵</m:t>
                          </m:r>
                        </m:sub>
                      </m:sSub>
                      <m:r>
                        <a:rPr lang="en-US" altLang="zh-CN" b="0" i="1" smtClean="0">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rPr>
                        <m:t>cos</m:t>
                      </m:r>
                      <m:d>
                        <m:dPr>
                          <m:ctrlPr>
                            <a:rPr lang="en-US" altLang="zh-CN" i="1">
                              <a:latin typeface="Cambria Math" panose="02040503050406030204" pitchFamily="18" charset="0"/>
                            </a:rPr>
                          </m:ctrlPr>
                        </m:dPr>
                        <m:e>
                          <m:r>
                            <a:rPr lang="zh-CN" altLang="en-US" i="1">
                              <a:latin typeface="Cambria Math" panose="02040503050406030204" pitchFamily="18" charset="0"/>
                            </a:rPr>
                            <m:t>𝜃</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m:t>
                          </m:r>
                        </m:e>
                      </m:d>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𝐵</m:t>
                          </m:r>
                        </m:e>
                      </m:d>
                    </m:oMath>
                  </m:oMathPara>
                </a14:m>
                <a:endParaRPr lang="zh-CN" altLang="en-US" dirty="0"/>
              </a:p>
            </p:txBody>
          </p:sp>
        </mc:Choice>
        <mc:Fallback xmlns="">
          <p:sp>
            <p:nvSpPr>
              <p:cNvPr id="7" name="文本框 6">
                <a:extLst>
                  <a:ext uri="{FF2B5EF4-FFF2-40B4-BE49-F238E27FC236}">
                    <a16:creationId xmlns:a16="http://schemas.microsoft.com/office/drawing/2014/main" id="{656B7CC1-1D6E-5BED-0BBB-87C033E22116}"/>
                  </a:ext>
                </a:extLst>
              </p:cNvPr>
              <p:cNvSpPr txBox="1">
                <a:spLocks noRot="1" noChangeAspect="1" noMove="1" noResize="1" noEditPoints="1" noAdjustHandles="1" noChangeArrowheads="1" noChangeShapeType="1" noTextEdit="1"/>
              </p:cNvSpPr>
              <p:nvPr/>
            </p:nvSpPr>
            <p:spPr>
              <a:xfrm>
                <a:off x="6520395" y="2368002"/>
                <a:ext cx="4496551" cy="276999"/>
              </a:xfrm>
              <a:prstGeom prst="rect">
                <a:avLst/>
              </a:prstGeom>
              <a:blipFill>
                <a:blip r:embed="rId7"/>
                <a:stretch>
                  <a:fillRect l="-678" b="-34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占位符 3">
                <a:extLst>
                  <a:ext uri="{FF2B5EF4-FFF2-40B4-BE49-F238E27FC236}">
                    <a16:creationId xmlns:a16="http://schemas.microsoft.com/office/drawing/2014/main" id="{7323416E-C7EB-2A3D-40B0-4D63AD155D8B}"/>
                  </a:ext>
                </a:extLst>
              </p:cNvPr>
              <p:cNvSpPr txBox="1">
                <a:spLocks/>
              </p:cNvSpPr>
              <p:nvPr/>
            </p:nvSpPr>
            <p:spPr>
              <a:xfrm>
                <a:off x="6314336" y="3022827"/>
                <a:ext cx="5391993" cy="365126"/>
              </a:xfrm>
              <a:prstGeom prst="rect">
                <a:avLst/>
              </a:prstGeom>
            </p:spPr>
            <p:txBody>
              <a:bodyPr rtlCol="0">
                <a:normAutofit fontScale="85000" lnSpcReduction="10000"/>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向量</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与向量</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B</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的相似性和向量</a:t>
                </a:r>
                <a14:m>
                  <m:oMath xmlns:m="http://schemas.openxmlformats.org/officeDocument/2006/math">
                    <m:r>
                      <a:rPr lang="en-US" altLang="zh-CN" sz="1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r>
                      <a:rPr lang="en-US" altLang="zh-CN" sz="1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与向量</a:t>
                </a:r>
                <a14:m>
                  <m:oMath xmlns:m="http://schemas.openxmlformats.org/officeDocument/2006/math">
                    <m:r>
                      <a:rPr lang="en-US" altLang="zh-CN" sz="1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r>
                      <a:rPr lang="en-US" altLang="zh-CN" sz="1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的相似性差别很大，似乎不合理</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mc:Choice>
        <mc:Fallback xmlns="">
          <p:sp>
            <p:nvSpPr>
              <p:cNvPr id="8" name="文本占位符 3">
                <a:extLst>
                  <a:ext uri="{FF2B5EF4-FFF2-40B4-BE49-F238E27FC236}">
                    <a16:creationId xmlns:a16="http://schemas.microsoft.com/office/drawing/2014/main" id="{7323416E-C7EB-2A3D-40B0-4D63AD155D8B}"/>
                  </a:ext>
                </a:extLst>
              </p:cNvPr>
              <p:cNvSpPr txBox="1">
                <a:spLocks noRot="1" noChangeAspect="1" noMove="1" noResize="1" noEditPoints="1" noAdjustHandles="1" noChangeArrowheads="1" noChangeShapeType="1" noTextEdit="1"/>
              </p:cNvSpPr>
              <p:nvPr/>
            </p:nvSpPr>
            <p:spPr>
              <a:xfrm>
                <a:off x="6314336" y="3022827"/>
                <a:ext cx="5391993" cy="365126"/>
              </a:xfrm>
              <a:prstGeom prst="rect">
                <a:avLst/>
              </a:prstGeom>
              <a:blipFill>
                <a:blip r:embed="rId8"/>
                <a:stretch>
                  <a:fillRect t="-6667"/>
                </a:stretch>
              </a:blipFill>
            </p:spPr>
            <p:txBody>
              <a:bodyPr/>
              <a:lstStyle/>
              <a:p>
                <a:r>
                  <a:rPr lang="zh-CN" altLang="en-US">
                    <a:noFill/>
                  </a:rPr>
                  <a:t> </a:t>
                </a:r>
              </a:p>
            </p:txBody>
          </p:sp>
        </mc:Fallback>
      </mc:AlternateContent>
      <p:sp>
        <p:nvSpPr>
          <p:cNvPr id="9" name="文本占位符 3">
            <a:extLst>
              <a:ext uri="{FF2B5EF4-FFF2-40B4-BE49-F238E27FC236}">
                <a16:creationId xmlns:a16="http://schemas.microsoft.com/office/drawing/2014/main" id="{DC16043A-D689-FB9D-8788-486959504125}"/>
              </a:ext>
            </a:extLst>
          </p:cNvPr>
          <p:cNvSpPr txBox="1">
            <a:spLocks/>
          </p:cNvSpPr>
          <p:nvPr/>
        </p:nvSpPr>
        <p:spPr>
          <a:xfrm>
            <a:off x="6334433" y="3522246"/>
            <a:ext cx="5105400" cy="365126"/>
          </a:xfrm>
          <a:prstGeom prst="rect">
            <a:avLst/>
          </a:prstGeom>
        </p:spPr>
        <p:txBody>
          <a:bodyPr rtlCol="0">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16000" indent="-216000">
              <a:buFont typeface="Wingdings" panose="05000000000000000000" pitchFamily="2" charset="2"/>
              <a:buChar char="§"/>
            </a:pPr>
            <a:r>
              <a:rPr lang="zh-CN" altLang="en-US" sz="1200" dirty="0">
                <a:solidFill>
                  <a:schemeClr val="tx1"/>
                </a:solidFill>
                <a:latin typeface="宋体" panose="02010600030101010101" pitchFamily="2" charset="-122"/>
                <a:ea typeface="宋体" panose="02010600030101010101" pitchFamily="2" charset="-122"/>
                <a:cs typeface="Times New Roman" panose="02020603050405020304" pitchFamily="18" charset="0"/>
              </a:rPr>
              <a:t>需要消除向量自身长度与原点距离的影响</a:t>
            </a:r>
            <a:endParaRPr lang="en-US" altLang="zh-CN" sz="12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0" name="Footer Placeholder 4">
            <a:extLst>
              <a:ext uri="{FF2B5EF4-FFF2-40B4-BE49-F238E27FC236}">
                <a16:creationId xmlns:a16="http://schemas.microsoft.com/office/drawing/2014/main" id="{F9034A33-B21E-54F0-179F-223289CCF136}"/>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13" name="标题 3">
            <a:extLst>
              <a:ext uri="{FF2B5EF4-FFF2-40B4-BE49-F238E27FC236}">
                <a16:creationId xmlns:a16="http://schemas.microsoft.com/office/drawing/2014/main" id="{74C1976D-E511-BAC4-A080-9DEC18E790FA}"/>
              </a:ext>
            </a:extLst>
          </p:cNvPr>
          <p:cNvSpPr>
            <a:spLocks noGrp="1"/>
          </p:cNvSpPr>
          <p:nvPr>
            <p:ph type="title"/>
          </p:nvPr>
        </p:nvSpPr>
        <p:spPr>
          <a:xfrm>
            <a:off x="432619" y="619431"/>
            <a:ext cx="10921181" cy="1193087"/>
          </a:xfrm>
        </p:spPr>
        <p:txBody>
          <a:bodyPr vert="horz" lIns="91440" tIns="45720" rIns="91440" bIns="45720" rtlCol="0" anchor="ctr">
            <a:normAutofit/>
          </a:bodyPr>
          <a:lstStyle/>
          <a:p>
            <a:r>
              <a:rPr lang="zh-CN" altLang="en-US" sz="3600" dirty="0">
                <a:solidFill>
                  <a:schemeClr val="bg1"/>
                </a:solidFill>
              </a:rPr>
              <a:t>相似性如何计算？</a:t>
            </a:r>
          </a:p>
        </p:txBody>
      </p:sp>
    </p:spTree>
    <p:extLst>
      <p:ext uri="{BB962C8B-B14F-4D97-AF65-F5344CB8AC3E}">
        <p14:creationId xmlns:p14="http://schemas.microsoft.com/office/powerpoint/2010/main" val="1035420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13</a:t>
            </a:fld>
            <a:endParaRPr lang="zh-CN" altLang="en-US"/>
          </a:p>
        </p:txBody>
      </p:sp>
      <p:sp>
        <p:nvSpPr>
          <p:cNvPr id="19" name="标题 2">
            <a:extLst>
              <a:ext uri="{FF2B5EF4-FFF2-40B4-BE49-F238E27FC236}">
                <a16:creationId xmlns:a16="http://schemas.microsoft.com/office/drawing/2014/main" id="{678B4FE9-3C3C-8697-7AFD-05DFFD78A95E}"/>
              </a:ext>
            </a:extLst>
          </p:cNvPr>
          <p:cNvSpPr txBox="1">
            <a:spLocks/>
          </p:cNvSpPr>
          <p:nvPr/>
        </p:nvSpPr>
        <p:spPr>
          <a:xfrm>
            <a:off x="505862" y="2190749"/>
            <a:ext cx="3634059"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800" cap="none" dirty="0">
                <a:solidFill>
                  <a:srgbClr val="CE7242"/>
                </a:solidFill>
              </a:rPr>
              <a:t>(4)	</a:t>
            </a:r>
            <a:r>
              <a:rPr lang="zh-CN" altLang="en-US" sz="1800" cap="none" dirty="0">
                <a:solidFill>
                  <a:srgbClr val="CE7242"/>
                </a:solidFill>
              </a:rPr>
              <a:t>点积</a:t>
            </a:r>
            <a:r>
              <a:rPr lang="en-US" altLang="zh-CN" sz="1800" cap="none" dirty="0">
                <a:solidFill>
                  <a:srgbClr val="CE7242"/>
                </a:solidFill>
              </a:rPr>
              <a:t>+Normalization</a:t>
            </a:r>
            <a:endParaRPr lang="zh-cn" sz="1800" cap="none" dirty="0">
              <a:solidFill>
                <a:srgbClr val="CE7242"/>
              </a:solidFill>
            </a:endParaRPr>
          </a:p>
        </p:txBody>
      </p:sp>
      <p:pic>
        <p:nvPicPr>
          <p:cNvPr id="26" name="图片 25">
            <a:extLst>
              <a:ext uri="{FF2B5EF4-FFF2-40B4-BE49-F238E27FC236}">
                <a16:creationId xmlns:a16="http://schemas.microsoft.com/office/drawing/2014/main" id="{4285CC9B-10F1-7A08-964B-79812361F224}"/>
              </a:ext>
            </a:extLst>
          </p:cNvPr>
          <p:cNvPicPr>
            <a:picLocks noChangeAspect="1"/>
          </p:cNvPicPr>
          <p:nvPr/>
        </p:nvPicPr>
        <p:blipFill>
          <a:blip r:embed="rId3"/>
          <a:stretch>
            <a:fillRect/>
          </a:stretch>
        </p:blipFill>
        <p:spPr>
          <a:xfrm>
            <a:off x="741758" y="2688337"/>
            <a:ext cx="3382777" cy="3050667"/>
          </a:xfrm>
          <a:prstGeom prst="rect">
            <a:avLst/>
          </a:prstGeom>
        </p:spPr>
      </p:pic>
      <p:pic>
        <p:nvPicPr>
          <p:cNvPr id="28" name="图片 27">
            <a:extLst>
              <a:ext uri="{FF2B5EF4-FFF2-40B4-BE49-F238E27FC236}">
                <a16:creationId xmlns:a16="http://schemas.microsoft.com/office/drawing/2014/main" id="{5D4F74E3-4287-5E9A-5E29-A6E10C258E8C}"/>
              </a:ext>
            </a:extLst>
          </p:cNvPr>
          <p:cNvPicPr>
            <a:picLocks noChangeAspect="1"/>
          </p:cNvPicPr>
          <p:nvPr/>
        </p:nvPicPr>
        <p:blipFill>
          <a:blip r:embed="rId4"/>
          <a:stretch>
            <a:fillRect/>
          </a:stretch>
        </p:blipFill>
        <p:spPr>
          <a:xfrm>
            <a:off x="4468162" y="2688337"/>
            <a:ext cx="3630809" cy="3140289"/>
          </a:xfrm>
          <a:prstGeom prst="rect">
            <a:avLst/>
          </a:prstGeom>
        </p:spPr>
      </p:pic>
      <p:pic>
        <p:nvPicPr>
          <p:cNvPr id="30" name="图片 29">
            <a:extLst>
              <a:ext uri="{FF2B5EF4-FFF2-40B4-BE49-F238E27FC236}">
                <a16:creationId xmlns:a16="http://schemas.microsoft.com/office/drawing/2014/main" id="{D78EB493-60A8-15EC-78F2-FE369240D812}"/>
              </a:ext>
            </a:extLst>
          </p:cNvPr>
          <p:cNvPicPr>
            <a:picLocks noChangeAspect="1"/>
          </p:cNvPicPr>
          <p:nvPr/>
        </p:nvPicPr>
        <p:blipFill>
          <a:blip r:embed="rId5"/>
          <a:stretch>
            <a:fillRect/>
          </a:stretch>
        </p:blipFill>
        <p:spPr>
          <a:xfrm>
            <a:off x="8384232" y="2600324"/>
            <a:ext cx="3482881" cy="3189791"/>
          </a:xfrm>
          <a:prstGeom prst="rect">
            <a:avLst/>
          </a:prstGeom>
        </p:spPr>
      </p:pic>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352F8DD-36A7-8F25-0795-4C7C4670044F}"/>
                  </a:ext>
                </a:extLst>
              </p:cNvPr>
              <p:cNvSpPr txBox="1"/>
              <p:nvPr/>
            </p:nvSpPr>
            <p:spPr>
              <a:xfrm>
                <a:off x="2689551" y="5416135"/>
                <a:ext cx="3212867" cy="4108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200" i="1" smtClean="0">
                              <a:latin typeface="Cambria Math" panose="02040503050406030204" pitchFamily="18" charset="0"/>
                            </a:rPr>
                          </m:ctrlPr>
                        </m:dPr>
                        <m:e>
                          <m:m>
                            <m:mPr>
                              <m:mcs>
                                <m:mc>
                                  <m:mcPr>
                                    <m:count m:val="2"/>
                                    <m:mcJc m:val="center"/>
                                  </m:mcPr>
                                </m:mc>
                              </m:mcs>
                              <m:ctrlPr>
                                <a:rPr lang="en-US" altLang="zh-CN" sz="1200" i="1" smtClean="0">
                                  <a:latin typeface="Cambria Math" panose="02040503050406030204" pitchFamily="18" charset="0"/>
                                </a:rPr>
                              </m:ctrlPr>
                            </m:mPr>
                            <m:m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𝑥</m:t>
                                    </m:r>
                                  </m:sub>
                                </m:sSub>
                              </m:e>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𝑦</m:t>
                                    </m:r>
                                  </m:sub>
                                </m:sSub>
                              </m:e>
                            </m:mr>
                            <m:m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𝐵</m:t>
                                    </m:r>
                                  </m:e>
                                  <m:sub>
                                    <m:r>
                                      <a:rPr lang="en-US" altLang="zh-CN" sz="1200" i="1">
                                        <a:latin typeface="Cambria Math" panose="02040503050406030204" pitchFamily="18" charset="0"/>
                                      </a:rPr>
                                      <m:t>𝑥</m:t>
                                    </m:r>
                                  </m:sub>
                                </m:sSub>
                              </m:e>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𝐵</m:t>
                                    </m:r>
                                  </m:e>
                                  <m:sub>
                                    <m:r>
                                      <a:rPr lang="en-US" altLang="zh-CN" sz="1200" i="1">
                                        <a:latin typeface="Cambria Math" panose="02040503050406030204" pitchFamily="18" charset="0"/>
                                      </a:rPr>
                                      <m:t>𝑦</m:t>
                                    </m:r>
                                  </m:sub>
                                </m:sSub>
                              </m:e>
                            </m:mr>
                          </m:m>
                        </m:e>
                      </m:d>
                      <m:r>
                        <a:rPr lang="en-US" altLang="zh-CN" sz="1200" b="0" i="1" smtClean="0">
                          <a:latin typeface="Cambria Math" panose="02040503050406030204" pitchFamily="18" charset="0"/>
                        </a:rPr>
                        <m:t>−</m:t>
                      </m:r>
                      <m:d>
                        <m:dPr>
                          <m:begChr m:val="|"/>
                          <m:endChr m:val="|"/>
                          <m:ctrlPr>
                            <a:rPr lang="en-US" altLang="zh-CN" sz="1200" i="1">
                              <a:latin typeface="Cambria Math" panose="02040503050406030204" pitchFamily="18" charset="0"/>
                            </a:rPr>
                          </m:ctrlPr>
                        </m:dPr>
                        <m:e>
                          <m:m>
                            <m:mPr>
                              <m:mcs>
                                <m:mc>
                                  <m:mcPr>
                                    <m:count m:val="2"/>
                                    <m:mcJc m:val="center"/>
                                  </m:mcPr>
                                </m:mc>
                              </m:mcs>
                              <m:ctrlPr>
                                <a:rPr lang="en-US" altLang="zh-CN" sz="1200" i="1">
                                  <a:latin typeface="Cambria Math" panose="02040503050406030204" pitchFamily="18" charset="0"/>
                                </a:rPr>
                              </m:ctrlPr>
                            </m:mPr>
                            <m:m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0</m:t>
                                    </m:r>
                                  </m:sub>
                                </m:sSub>
                              </m:e>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𝑦</m:t>
                                    </m:r>
                                  </m:e>
                                  <m:sub>
                                    <m:r>
                                      <a:rPr lang="en-US" altLang="zh-CN" sz="1200" i="1">
                                        <a:latin typeface="Cambria Math" panose="02040503050406030204" pitchFamily="18" charset="0"/>
                                      </a:rPr>
                                      <m:t>0</m:t>
                                    </m:r>
                                  </m:sub>
                                </m:sSub>
                              </m:e>
                            </m:mr>
                            <m:m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0</m:t>
                                    </m:r>
                                  </m:sub>
                                </m:sSub>
                              </m:e>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𝑦</m:t>
                                    </m:r>
                                  </m:e>
                                  <m:sub>
                                    <m:r>
                                      <a:rPr lang="en-US" altLang="zh-CN" sz="1200" i="1">
                                        <a:latin typeface="Cambria Math" panose="02040503050406030204" pitchFamily="18" charset="0"/>
                                      </a:rPr>
                                      <m:t>0</m:t>
                                    </m:r>
                                  </m:sub>
                                </m:sSub>
                              </m:e>
                            </m:mr>
                          </m:m>
                        </m:e>
                      </m:d>
                      <m:r>
                        <a:rPr lang="en-US" altLang="zh-CN" sz="1200" i="1" smtClean="0">
                          <a:latin typeface="Cambria Math" panose="02040503050406030204" pitchFamily="18" charset="0"/>
                          <a:ea typeface="Cambria Math" panose="02040503050406030204" pitchFamily="18" charset="0"/>
                        </a:rPr>
                        <m:t>→</m:t>
                      </m:r>
                      <m:d>
                        <m:dPr>
                          <m:begChr m:val="|"/>
                          <m:endChr m:val="|"/>
                          <m:ctrlPr>
                            <a:rPr lang="en-US" altLang="zh-CN" sz="1200" i="1">
                              <a:latin typeface="Cambria Math" panose="02040503050406030204" pitchFamily="18" charset="0"/>
                            </a:rPr>
                          </m:ctrlPr>
                        </m:dPr>
                        <m:e>
                          <m:m>
                            <m:mPr>
                              <m:mcs>
                                <m:mc>
                                  <m:mcPr>
                                    <m:count m:val="2"/>
                                    <m:mcJc m:val="center"/>
                                  </m:mcPr>
                                </m:mc>
                              </m:mcs>
                              <m:ctrlPr>
                                <a:rPr lang="en-US" altLang="zh-CN" sz="1200" i="1">
                                  <a:latin typeface="Cambria Math" panose="02040503050406030204" pitchFamily="18" charset="0"/>
                                </a:rPr>
                              </m:ctrlPr>
                            </m:mPr>
                            <m:m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𝑥</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0</m:t>
                                    </m:r>
                                  </m:sub>
                                </m:sSub>
                              </m:e>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𝑦</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i="1">
                                        <a:latin typeface="Cambria Math" panose="02040503050406030204" pitchFamily="18" charset="0"/>
                                      </a:rPr>
                                      <m:t>0</m:t>
                                    </m:r>
                                  </m:sub>
                                </m:sSub>
                              </m:e>
                            </m:mr>
                            <m:m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𝐵</m:t>
                                    </m:r>
                                  </m:e>
                                  <m:sub>
                                    <m:r>
                                      <a:rPr lang="en-US" altLang="zh-CN" sz="1200" i="1">
                                        <a:latin typeface="Cambria Math" panose="02040503050406030204" pitchFamily="18" charset="0"/>
                                      </a:rPr>
                                      <m:t>𝑥</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0</m:t>
                                    </m:r>
                                  </m:sub>
                                </m:sSub>
                              </m:e>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𝐵</m:t>
                                    </m:r>
                                  </m:e>
                                  <m:sub>
                                    <m:r>
                                      <a:rPr lang="en-US" altLang="zh-CN" sz="1200" i="1">
                                        <a:latin typeface="Cambria Math" panose="02040503050406030204" pitchFamily="18" charset="0"/>
                                      </a:rPr>
                                      <m:t>𝑦</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i="1">
                                        <a:latin typeface="Cambria Math" panose="02040503050406030204" pitchFamily="18" charset="0"/>
                                      </a:rPr>
                                      <m:t>0</m:t>
                                    </m:r>
                                  </m:sub>
                                </m:sSub>
                              </m:e>
                            </m:mr>
                          </m:m>
                        </m:e>
                      </m:d>
                    </m:oMath>
                  </m:oMathPara>
                </a14:m>
                <a:endParaRPr lang="zh-CN" altLang="en-US" sz="1200" dirty="0"/>
              </a:p>
            </p:txBody>
          </p:sp>
        </mc:Choice>
        <mc:Fallback xmlns="">
          <p:sp>
            <p:nvSpPr>
              <p:cNvPr id="34" name="文本框 33">
                <a:extLst>
                  <a:ext uri="{FF2B5EF4-FFF2-40B4-BE49-F238E27FC236}">
                    <a16:creationId xmlns:a16="http://schemas.microsoft.com/office/drawing/2014/main" id="{9352F8DD-36A7-8F25-0795-4C7C4670044F}"/>
                  </a:ext>
                </a:extLst>
              </p:cNvPr>
              <p:cNvSpPr txBox="1">
                <a:spLocks noRot="1" noChangeAspect="1" noMove="1" noResize="1" noEditPoints="1" noAdjustHandles="1" noChangeArrowheads="1" noChangeShapeType="1" noTextEdit="1"/>
              </p:cNvSpPr>
              <p:nvPr/>
            </p:nvSpPr>
            <p:spPr>
              <a:xfrm>
                <a:off x="2689551" y="5416135"/>
                <a:ext cx="3212867" cy="410882"/>
              </a:xfrm>
              <a:prstGeom prst="rect">
                <a:avLst/>
              </a:prstGeom>
              <a:blipFill>
                <a:blip r:embed="rId8"/>
                <a:stretch>
                  <a:fillRect b="-5882"/>
                </a:stretch>
              </a:blipFill>
            </p:spPr>
            <p:txBody>
              <a:bodyPr/>
              <a:lstStyle/>
              <a:p>
                <a:r>
                  <a:rPr lang="zh-CN" altLang="en-US">
                    <a:noFill/>
                  </a:rPr>
                  <a:t> </a:t>
                </a:r>
              </a:p>
            </p:txBody>
          </p:sp>
        </mc:Fallback>
      </mc:AlternateContent>
      <p:pic>
        <p:nvPicPr>
          <p:cNvPr id="36" name="图片 35">
            <a:extLst>
              <a:ext uri="{FF2B5EF4-FFF2-40B4-BE49-F238E27FC236}">
                <a16:creationId xmlns:a16="http://schemas.microsoft.com/office/drawing/2014/main" id="{27EE90ED-FA67-BF3A-412C-F30A48EC1E15}"/>
              </a:ext>
            </a:extLst>
          </p:cNvPr>
          <p:cNvPicPr>
            <a:picLocks noChangeAspect="1"/>
          </p:cNvPicPr>
          <p:nvPr/>
        </p:nvPicPr>
        <p:blipFill>
          <a:blip r:embed="rId9"/>
          <a:stretch>
            <a:fillRect/>
          </a:stretch>
        </p:blipFill>
        <p:spPr>
          <a:xfrm>
            <a:off x="3118091" y="6044203"/>
            <a:ext cx="6330950" cy="342900"/>
          </a:xfrm>
          <a:prstGeom prst="rect">
            <a:avLst/>
          </a:prstGeom>
        </p:spPr>
      </p:pic>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B88F281A-4E28-AB11-E4D0-C4FB64F5FD85}"/>
                  </a:ext>
                </a:extLst>
              </p:cNvPr>
              <p:cNvSpPr txBox="1"/>
              <p:nvPr/>
            </p:nvSpPr>
            <p:spPr>
              <a:xfrm>
                <a:off x="6715503" y="5416135"/>
                <a:ext cx="3212867" cy="410882"/>
              </a:xfrm>
              <a:prstGeom prst="rect">
                <a:avLst/>
              </a:prstGeom>
              <a:noFill/>
            </p:spPr>
            <p:txBody>
              <a:bodyPr wrap="square" lIns="0" tIns="0" rIns="0" bIns="0" rtlCol="0">
                <a:spAutoFit/>
              </a:bodyPr>
              <a:lstStyle/>
              <a:p>
                <a14:m>
                  <m:oMath xmlns:m="http://schemas.openxmlformats.org/officeDocument/2006/math">
                    <m:d>
                      <m:dPr>
                        <m:begChr m:val="|"/>
                        <m:endChr m:val="|"/>
                        <m:ctrlPr>
                          <a:rPr lang="en-US" altLang="zh-CN" sz="1200" i="1" smtClean="0">
                            <a:latin typeface="Cambria Math" panose="02040503050406030204" pitchFamily="18" charset="0"/>
                          </a:rPr>
                        </m:ctrlPr>
                      </m:dPr>
                      <m:e>
                        <m:m>
                          <m:mPr>
                            <m:mcs>
                              <m:mc>
                                <m:mcPr>
                                  <m:count m:val="2"/>
                                  <m:mcJc m:val="center"/>
                                </m:mcPr>
                              </m:mc>
                            </m:mcs>
                            <m:ctrlPr>
                              <a:rPr lang="en-US" altLang="zh-CN" sz="1200" i="1">
                                <a:latin typeface="Cambria Math" panose="02040503050406030204" pitchFamily="18" charset="0"/>
                              </a:rPr>
                            </m:ctrlPr>
                          </m:mPr>
                          <m:m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𝑥</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0</m:t>
                                  </m:r>
                                </m:sub>
                              </m:sSub>
                            </m:e>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𝑦</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i="1">
                                      <a:latin typeface="Cambria Math" panose="02040503050406030204" pitchFamily="18" charset="0"/>
                                    </a:rPr>
                                    <m:t>0</m:t>
                                  </m:r>
                                </m:sub>
                              </m:sSub>
                            </m:e>
                          </m:mr>
                          <m:m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𝐵</m:t>
                                  </m:r>
                                </m:e>
                                <m:sub>
                                  <m:r>
                                    <a:rPr lang="en-US" altLang="zh-CN" sz="1200" i="1">
                                      <a:latin typeface="Cambria Math" panose="02040503050406030204" pitchFamily="18" charset="0"/>
                                    </a:rPr>
                                    <m:t>𝑥</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0</m:t>
                                  </m:r>
                                </m:sub>
                              </m:sSub>
                            </m:e>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𝐵</m:t>
                                  </m:r>
                                </m:e>
                                <m:sub>
                                  <m:r>
                                    <a:rPr lang="en-US" altLang="zh-CN" sz="1200" i="1">
                                      <a:latin typeface="Cambria Math" panose="02040503050406030204" pitchFamily="18" charset="0"/>
                                    </a:rPr>
                                    <m:t>𝑦</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i="1">
                                      <a:latin typeface="Cambria Math" panose="02040503050406030204" pitchFamily="18" charset="0"/>
                                    </a:rPr>
                                    <m:t>0</m:t>
                                  </m:r>
                                </m:sub>
                              </m:sSub>
                            </m:e>
                          </m:mr>
                        </m:m>
                      </m:e>
                    </m:d>
                  </m:oMath>
                </a14:m>
                <a:r>
                  <a:rPr lang="en-US" altLang="zh-CN" sz="1200" dirty="0">
                    <a:ea typeface="Cambria Math" panose="02040503050406030204" pitchFamily="18" charset="0"/>
                  </a:rPr>
                  <a:t> </a:t>
                </a:r>
                <a14:m>
                  <m:oMath xmlns:m="http://schemas.openxmlformats.org/officeDocument/2006/math">
                    <m:r>
                      <a:rPr lang="en-US" altLang="zh-CN" sz="1200" i="1">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𝑘</m:t>
                    </m:r>
                    <m:r>
                      <a:rPr lang="en-US" altLang="zh-CN" sz="1200" b="0" i="1" smtClean="0">
                        <a:latin typeface="Cambria Math" panose="02040503050406030204" pitchFamily="18" charset="0"/>
                        <a:ea typeface="Cambria Math" panose="02040503050406030204" pitchFamily="18" charset="0"/>
                      </a:rPr>
                      <m:t>∗</m:t>
                    </m:r>
                  </m:oMath>
                </a14:m>
                <a:r>
                  <a:rPr lang="en-US" altLang="zh-CN" sz="1200" dirty="0"/>
                  <a:t> </a:t>
                </a:r>
                <a14:m>
                  <m:oMath xmlns:m="http://schemas.openxmlformats.org/officeDocument/2006/math">
                    <m:d>
                      <m:dPr>
                        <m:begChr m:val="|"/>
                        <m:endChr m:val="|"/>
                        <m:ctrlPr>
                          <a:rPr lang="en-US" altLang="zh-CN" sz="1200" i="1">
                            <a:latin typeface="Cambria Math" panose="02040503050406030204" pitchFamily="18" charset="0"/>
                          </a:rPr>
                        </m:ctrlPr>
                      </m:dPr>
                      <m:e>
                        <m:m>
                          <m:mPr>
                            <m:mcs>
                              <m:mc>
                                <m:mcPr>
                                  <m:count m:val="2"/>
                                  <m:mcJc m:val="center"/>
                                </m:mcPr>
                              </m:mc>
                            </m:mcs>
                            <m:ctrlPr>
                              <a:rPr lang="en-US" altLang="zh-CN" sz="1200" i="1">
                                <a:latin typeface="Cambria Math" panose="02040503050406030204" pitchFamily="18" charset="0"/>
                              </a:rPr>
                            </m:ctrlPr>
                          </m:mPr>
                          <m:m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𝑥</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0</m:t>
                                  </m:r>
                                </m:sub>
                              </m:sSub>
                            </m:e>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𝑦</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𝑦</m:t>
                                  </m:r>
                                </m:e>
                                <m:sub>
                                  <m:r>
                                    <a:rPr lang="en-US" altLang="zh-CN" sz="1200" i="1">
                                      <a:latin typeface="Cambria Math" panose="02040503050406030204" pitchFamily="18" charset="0"/>
                                    </a:rPr>
                                    <m:t>0</m:t>
                                  </m:r>
                                </m:sub>
                              </m:sSub>
                            </m:e>
                          </m:mr>
                          <m:m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𝐵</m:t>
                                  </m:r>
                                </m:e>
                                <m:sub>
                                  <m:r>
                                    <a:rPr lang="en-US" altLang="zh-CN" sz="1200" i="1">
                                      <a:latin typeface="Cambria Math" panose="02040503050406030204" pitchFamily="18" charset="0"/>
                                    </a:rPr>
                                    <m:t>𝑥</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0</m:t>
                                  </m:r>
                                </m:sub>
                              </m:sSub>
                            </m:e>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𝐵</m:t>
                                  </m:r>
                                </m:e>
                                <m:sub>
                                  <m:r>
                                    <a:rPr lang="en-US" altLang="zh-CN" sz="1200" i="1">
                                      <a:latin typeface="Cambria Math" panose="02040503050406030204" pitchFamily="18" charset="0"/>
                                    </a:rPr>
                                    <m:t>𝑦</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𝑦</m:t>
                                  </m:r>
                                </m:e>
                                <m:sub>
                                  <m:r>
                                    <a:rPr lang="en-US" altLang="zh-CN" sz="1200" i="1">
                                      <a:latin typeface="Cambria Math" panose="02040503050406030204" pitchFamily="18" charset="0"/>
                                    </a:rPr>
                                    <m:t>0</m:t>
                                  </m:r>
                                </m:sub>
                              </m:sSub>
                            </m:e>
                          </m:mr>
                        </m:m>
                      </m:e>
                    </m:d>
                  </m:oMath>
                </a14:m>
                <a:endParaRPr lang="zh-CN" altLang="en-US" sz="1200" dirty="0"/>
              </a:p>
            </p:txBody>
          </p:sp>
        </mc:Choice>
        <mc:Fallback xmlns="">
          <p:sp>
            <p:nvSpPr>
              <p:cNvPr id="38" name="文本框 37">
                <a:extLst>
                  <a:ext uri="{FF2B5EF4-FFF2-40B4-BE49-F238E27FC236}">
                    <a16:creationId xmlns:a16="http://schemas.microsoft.com/office/drawing/2014/main" id="{B88F281A-4E28-AB11-E4D0-C4FB64F5FD85}"/>
                  </a:ext>
                </a:extLst>
              </p:cNvPr>
              <p:cNvSpPr txBox="1">
                <a:spLocks noRot="1" noChangeAspect="1" noMove="1" noResize="1" noEditPoints="1" noAdjustHandles="1" noChangeArrowheads="1" noChangeShapeType="1" noTextEdit="1"/>
              </p:cNvSpPr>
              <p:nvPr/>
            </p:nvSpPr>
            <p:spPr>
              <a:xfrm>
                <a:off x="6715503" y="5416135"/>
                <a:ext cx="3212867" cy="410882"/>
              </a:xfrm>
              <a:prstGeom prst="rect">
                <a:avLst/>
              </a:prstGeom>
              <a:blipFill>
                <a:blip r:embed="rId10"/>
                <a:stretch>
                  <a:fillRect l="-190" b="-5882"/>
                </a:stretch>
              </a:blipFill>
            </p:spPr>
            <p:txBody>
              <a:bodyPr/>
              <a:lstStyle/>
              <a:p>
                <a:r>
                  <a:rPr lang="zh-CN" altLang="en-US">
                    <a:noFill/>
                  </a:rPr>
                  <a:t> </a:t>
                </a:r>
              </a:p>
            </p:txBody>
          </p:sp>
        </mc:Fallback>
      </mc:AlternateContent>
      <p:sp>
        <p:nvSpPr>
          <p:cNvPr id="39" name="标题 2">
            <a:extLst>
              <a:ext uri="{FF2B5EF4-FFF2-40B4-BE49-F238E27FC236}">
                <a16:creationId xmlns:a16="http://schemas.microsoft.com/office/drawing/2014/main" id="{56EDBE4F-8978-90B9-5B70-F9D6468332F1}"/>
              </a:ext>
            </a:extLst>
          </p:cNvPr>
          <p:cNvSpPr txBox="1">
            <a:spLocks/>
          </p:cNvSpPr>
          <p:nvPr/>
        </p:nvSpPr>
        <p:spPr>
          <a:xfrm>
            <a:off x="5059440" y="6397892"/>
            <a:ext cx="3634059"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800" cap="none" dirty="0">
                <a:solidFill>
                  <a:srgbClr val="CE7242"/>
                </a:solidFill>
              </a:rPr>
              <a:t>AI</a:t>
            </a:r>
            <a:r>
              <a:rPr lang="zh-CN" altLang="en-US" sz="1800" cap="none" dirty="0">
                <a:solidFill>
                  <a:srgbClr val="CE7242"/>
                </a:solidFill>
              </a:rPr>
              <a:t>中有大量的计算即在做归一化</a:t>
            </a:r>
            <a:endParaRPr lang="zh-cn" sz="1800" cap="none" dirty="0">
              <a:solidFill>
                <a:srgbClr val="CE7242"/>
              </a:solidFill>
            </a:endParaRPr>
          </a:p>
        </p:txBody>
      </p:sp>
      <p:sp>
        <p:nvSpPr>
          <p:cNvPr id="5" name="Footer Placeholder 4">
            <a:extLst>
              <a:ext uri="{FF2B5EF4-FFF2-40B4-BE49-F238E27FC236}">
                <a16:creationId xmlns:a16="http://schemas.microsoft.com/office/drawing/2014/main" id="{AE161B3E-DCAF-B19A-7D61-737C3B8F74B1}"/>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8" name="标题 3">
            <a:extLst>
              <a:ext uri="{FF2B5EF4-FFF2-40B4-BE49-F238E27FC236}">
                <a16:creationId xmlns:a16="http://schemas.microsoft.com/office/drawing/2014/main" id="{94E00DAC-559A-572C-C772-1B9B090A5378}"/>
              </a:ext>
            </a:extLst>
          </p:cNvPr>
          <p:cNvSpPr>
            <a:spLocks noGrp="1"/>
          </p:cNvSpPr>
          <p:nvPr>
            <p:ph type="title"/>
          </p:nvPr>
        </p:nvSpPr>
        <p:spPr>
          <a:xfrm>
            <a:off x="432619" y="619431"/>
            <a:ext cx="10921181" cy="1193087"/>
          </a:xfrm>
        </p:spPr>
        <p:txBody>
          <a:bodyPr vert="horz" lIns="91440" tIns="45720" rIns="91440" bIns="45720" rtlCol="0" anchor="ctr">
            <a:normAutofit/>
          </a:bodyPr>
          <a:lstStyle/>
          <a:p>
            <a:r>
              <a:rPr lang="zh-CN" altLang="en-US" sz="3600" dirty="0">
                <a:solidFill>
                  <a:schemeClr val="bg1"/>
                </a:solidFill>
              </a:rPr>
              <a:t>相似性如何计算？</a:t>
            </a:r>
          </a:p>
        </p:txBody>
      </p:sp>
    </p:spTree>
    <p:extLst>
      <p:ext uri="{BB962C8B-B14F-4D97-AF65-F5344CB8AC3E}">
        <p14:creationId xmlns:p14="http://schemas.microsoft.com/office/powerpoint/2010/main" val="3376572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14</a:t>
            </a:fld>
            <a:endParaRPr lang="zh-CN" altLang="en-US"/>
          </a:p>
        </p:txBody>
      </p:sp>
      <p:sp>
        <p:nvSpPr>
          <p:cNvPr id="7" name="文本占位符 3">
            <a:extLst>
              <a:ext uri="{FF2B5EF4-FFF2-40B4-BE49-F238E27FC236}">
                <a16:creationId xmlns:a16="http://schemas.microsoft.com/office/drawing/2014/main" id="{DA9758D8-55CC-F76B-DF66-E763CE4321F5}"/>
              </a:ext>
            </a:extLst>
          </p:cNvPr>
          <p:cNvSpPr txBox="1">
            <a:spLocks/>
          </p:cNvSpPr>
          <p:nvPr/>
        </p:nvSpPr>
        <p:spPr>
          <a:xfrm>
            <a:off x="1417596" y="4885514"/>
            <a:ext cx="4033520" cy="1480822"/>
          </a:xfrm>
          <a:prstGeom prst="rect">
            <a:avLst/>
          </a:prstGeom>
        </p:spPr>
        <p:txBody>
          <a:bodyPr rtlCol="0">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一个文字可以表示为向量，一部分图像、一段语音都可以表示为向量</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大模型的输入往往是表示文字、图像、语音等的向量</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模型内部也有大量向量与向量的转换</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8" name="图示 7">
            <a:extLst>
              <a:ext uri="{FF2B5EF4-FFF2-40B4-BE49-F238E27FC236}">
                <a16:creationId xmlns:a16="http://schemas.microsoft.com/office/drawing/2014/main" id="{B82C54C1-D303-EA37-C3D0-A610A8C14F21}"/>
              </a:ext>
            </a:extLst>
          </p:cNvPr>
          <p:cNvGraphicFramePr/>
          <p:nvPr/>
        </p:nvGraphicFramePr>
        <p:xfrm>
          <a:off x="581192" y="2102969"/>
          <a:ext cx="4914182" cy="27527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图片 8">
            <a:extLst>
              <a:ext uri="{FF2B5EF4-FFF2-40B4-BE49-F238E27FC236}">
                <a16:creationId xmlns:a16="http://schemas.microsoft.com/office/drawing/2014/main" id="{AB0EA3E5-078E-57A7-2A17-6E12D6291792}"/>
              </a:ext>
            </a:extLst>
          </p:cNvPr>
          <p:cNvPicPr>
            <a:picLocks noChangeAspect="1"/>
          </p:cNvPicPr>
          <p:nvPr/>
        </p:nvPicPr>
        <p:blipFill>
          <a:blip r:embed="rId8"/>
          <a:stretch>
            <a:fillRect/>
          </a:stretch>
        </p:blipFill>
        <p:spPr>
          <a:xfrm>
            <a:off x="6507233" y="2232652"/>
            <a:ext cx="4744049" cy="4373824"/>
          </a:xfrm>
          <a:prstGeom prst="rect">
            <a:avLst/>
          </a:prstGeom>
        </p:spPr>
      </p:pic>
      <p:sp>
        <p:nvSpPr>
          <p:cNvPr id="5" name="Footer Placeholder 4">
            <a:extLst>
              <a:ext uri="{FF2B5EF4-FFF2-40B4-BE49-F238E27FC236}">
                <a16:creationId xmlns:a16="http://schemas.microsoft.com/office/drawing/2014/main" id="{2E7C71CE-DFEF-CB07-B607-44C2CCA46D09}"/>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6" name="标题 3">
            <a:extLst>
              <a:ext uri="{FF2B5EF4-FFF2-40B4-BE49-F238E27FC236}">
                <a16:creationId xmlns:a16="http://schemas.microsoft.com/office/drawing/2014/main" id="{C02C5960-B2D9-AFB2-6D7E-BC8068EE022C}"/>
              </a:ext>
            </a:extLst>
          </p:cNvPr>
          <p:cNvSpPr txBox="1">
            <a:spLocks/>
          </p:cNvSpPr>
          <p:nvPr/>
        </p:nvSpPr>
        <p:spPr>
          <a:xfrm>
            <a:off x="432619" y="619431"/>
            <a:ext cx="10921181" cy="11930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chemeClr val="bg1"/>
                </a:solidFill>
              </a:rPr>
              <a:t>向量与</a:t>
            </a:r>
            <a:r>
              <a:rPr lang="en-US" altLang="zh-CN" sz="3600" dirty="0">
                <a:solidFill>
                  <a:schemeClr val="bg1"/>
                </a:solidFill>
              </a:rPr>
              <a:t>AI</a:t>
            </a:r>
            <a:r>
              <a:rPr lang="zh-CN" altLang="en-US" sz="3600" dirty="0">
                <a:solidFill>
                  <a:schemeClr val="bg1"/>
                </a:solidFill>
              </a:rPr>
              <a:t>有什么关系？</a:t>
            </a:r>
          </a:p>
        </p:txBody>
      </p:sp>
    </p:spTree>
    <p:extLst>
      <p:ext uri="{BB962C8B-B14F-4D97-AF65-F5344CB8AC3E}">
        <p14:creationId xmlns:p14="http://schemas.microsoft.com/office/powerpoint/2010/main" val="4133102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vert="horz" lIns="91440" tIns="45720" rIns="91440" bIns="45720" rtlCol="0" anchor="ctr">
            <a:normAutofit/>
          </a:bodyPr>
          <a:lstStyle/>
          <a:p>
            <a:pPr>
              <a:spcAft>
                <a:spcPts val="600"/>
              </a:spcAft>
            </a:pPr>
            <a:fld id="{3A98EE3D-8CD1-4C3F-BD1C-C98C9596463C}" type="slidenum">
              <a:rPr lang="en-US" altLang="zh-CN" smtClean="0"/>
              <a:pPr>
                <a:spcAft>
                  <a:spcPts val="600"/>
                </a:spcAft>
              </a:pPr>
              <a:t>15</a:t>
            </a:fld>
            <a:endParaRPr lang="zh-CN" altLang="en-US"/>
          </a:p>
        </p:txBody>
      </p:sp>
      <p:sp>
        <p:nvSpPr>
          <p:cNvPr id="5" name="文本占位符 3">
            <a:extLst>
              <a:ext uri="{FF2B5EF4-FFF2-40B4-BE49-F238E27FC236}">
                <a16:creationId xmlns:a16="http://schemas.microsoft.com/office/drawing/2014/main" id="{722C4A2A-A5EB-864A-D7AF-69B0513D8457}"/>
              </a:ext>
            </a:extLst>
          </p:cNvPr>
          <p:cNvSpPr txBox="1">
            <a:spLocks/>
          </p:cNvSpPr>
          <p:nvPr/>
        </p:nvSpPr>
        <p:spPr>
          <a:xfrm>
            <a:off x="581193" y="2228003"/>
            <a:ext cx="5422390" cy="363304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zh-CN" altLang="en-US" sz="1500" dirty="0"/>
              <a:t>（1）向量</a:t>
            </a:r>
          </a:p>
          <a:p>
            <a:pPr>
              <a:lnSpc>
                <a:spcPct val="90000"/>
              </a:lnSpc>
            </a:pPr>
            <a:r>
              <a:rPr lang="zh-CN" altLang="en-US" sz="1500" dirty="0"/>
              <a:t>	描述物体特征的多个数字的组合；</a:t>
            </a:r>
          </a:p>
          <a:p>
            <a:pPr>
              <a:lnSpc>
                <a:spcPct val="90000"/>
              </a:lnSpc>
            </a:pPr>
            <a:r>
              <a:rPr lang="zh-CN" altLang="en-US" sz="1500" dirty="0"/>
              <a:t>	形成空间中的一个点。</a:t>
            </a:r>
          </a:p>
          <a:p>
            <a:pPr>
              <a:lnSpc>
                <a:spcPct val="90000"/>
              </a:lnSpc>
            </a:pPr>
            <a:r>
              <a:rPr lang="zh-CN" altLang="en-US" sz="1500" dirty="0"/>
              <a:t>（2）相似性如何计算</a:t>
            </a:r>
          </a:p>
          <a:p>
            <a:pPr>
              <a:lnSpc>
                <a:spcPct val="90000"/>
              </a:lnSpc>
            </a:pPr>
            <a:r>
              <a:rPr lang="zh-CN" altLang="en-US" sz="1500" dirty="0"/>
              <a:t>	余弦相似性；</a:t>
            </a:r>
          </a:p>
          <a:p>
            <a:pPr>
              <a:lnSpc>
                <a:spcPct val="90000"/>
              </a:lnSpc>
            </a:pPr>
            <a:r>
              <a:rPr lang="zh-CN" altLang="en-US" sz="1500" dirty="0"/>
              <a:t>	点积；</a:t>
            </a:r>
          </a:p>
          <a:p>
            <a:pPr>
              <a:lnSpc>
                <a:spcPct val="90000"/>
              </a:lnSpc>
            </a:pPr>
            <a:r>
              <a:rPr lang="zh-CN" altLang="en-US" sz="1500" dirty="0"/>
              <a:t>	欧式距离L2；</a:t>
            </a:r>
          </a:p>
          <a:p>
            <a:pPr>
              <a:lnSpc>
                <a:spcPct val="90000"/>
              </a:lnSpc>
            </a:pPr>
            <a:r>
              <a:rPr lang="zh-CN" altLang="en-US" sz="1500" dirty="0"/>
              <a:t>	点积+L2正则化。</a:t>
            </a:r>
          </a:p>
          <a:p>
            <a:pPr>
              <a:lnSpc>
                <a:spcPct val="90000"/>
              </a:lnSpc>
            </a:pPr>
            <a:r>
              <a:rPr lang="zh-CN" altLang="en-US" sz="1500" dirty="0"/>
              <a:t>（3）向量与AI的关系</a:t>
            </a:r>
          </a:p>
          <a:p>
            <a:pPr>
              <a:lnSpc>
                <a:spcPct val="90000"/>
              </a:lnSpc>
            </a:pPr>
            <a:r>
              <a:rPr lang="zh-CN" altLang="en-US" sz="1500" dirty="0"/>
              <a:t>	模型大部分时间在做向量的转换。</a:t>
            </a:r>
          </a:p>
        </p:txBody>
      </p:sp>
      <p:pic>
        <p:nvPicPr>
          <p:cNvPr id="13" name="Picture 6">
            <a:extLst>
              <a:ext uri="{FF2B5EF4-FFF2-40B4-BE49-F238E27FC236}">
                <a16:creationId xmlns:a16="http://schemas.microsoft.com/office/drawing/2014/main" id="{D58E1C62-8ADF-6864-9D92-6546F0451C12}"/>
              </a:ext>
            </a:extLst>
          </p:cNvPr>
          <p:cNvPicPr>
            <a:picLocks noChangeAspect="1"/>
          </p:cNvPicPr>
          <p:nvPr/>
        </p:nvPicPr>
        <p:blipFill>
          <a:blip r:embed="rId3"/>
          <a:srcRect t="18824" b="16138"/>
          <a:stretch/>
        </p:blipFill>
        <p:spPr>
          <a:xfrm>
            <a:off x="6188417" y="3035033"/>
            <a:ext cx="5422392" cy="2018987"/>
          </a:xfrm>
          <a:prstGeom prst="rect">
            <a:avLst/>
          </a:prstGeom>
          <a:noFill/>
        </p:spPr>
      </p:pic>
      <p:sp>
        <p:nvSpPr>
          <p:cNvPr id="6" name="Footer Placeholder 4">
            <a:extLst>
              <a:ext uri="{FF2B5EF4-FFF2-40B4-BE49-F238E27FC236}">
                <a16:creationId xmlns:a16="http://schemas.microsoft.com/office/drawing/2014/main" id="{4349D8CA-E5AF-03A9-C945-5E10B9867D91}"/>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9" name="标题 3">
            <a:extLst>
              <a:ext uri="{FF2B5EF4-FFF2-40B4-BE49-F238E27FC236}">
                <a16:creationId xmlns:a16="http://schemas.microsoft.com/office/drawing/2014/main" id="{B82C81F0-C91E-7FA6-94BA-B1DDF9B17564}"/>
              </a:ext>
            </a:extLst>
          </p:cNvPr>
          <p:cNvSpPr txBox="1">
            <a:spLocks/>
          </p:cNvSpPr>
          <p:nvPr/>
        </p:nvSpPr>
        <p:spPr>
          <a:xfrm>
            <a:off x="432619" y="619431"/>
            <a:ext cx="10921181" cy="11930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chemeClr val="bg1"/>
                </a:solidFill>
              </a:rPr>
              <a:t>整体回顾</a:t>
            </a:r>
          </a:p>
        </p:txBody>
      </p:sp>
    </p:spTree>
    <p:extLst>
      <p:ext uri="{BB962C8B-B14F-4D97-AF65-F5344CB8AC3E}">
        <p14:creationId xmlns:p14="http://schemas.microsoft.com/office/powerpoint/2010/main" val="3361276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071E00-ABE1-44FD-92BD-2769C2C9C727}"/>
              </a:ext>
            </a:extLst>
          </p:cNvPr>
          <p:cNvSpPr>
            <a:spLocks noGrp="1"/>
          </p:cNvSpPr>
          <p:nvPr>
            <p:ph type="title"/>
          </p:nvPr>
        </p:nvSpPr>
        <p:spPr>
          <a:xfrm>
            <a:off x="513654" y="2684963"/>
            <a:ext cx="3941968" cy="1188720"/>
          </a:xfrm>
        </p:spPr>
        <p:txBody>
          <a:bodyPr vert="horz" lIns="91440" tIns="45720" rIns="91440" bIns="45720" rtlCol="0" anchor="b">
            <a:normAutofit/>
          </a:bodyPr>
          <a:lstStyle/>
          <a:p>
            <a:pPr rtl="0"/>
            <a:r>
              <a:rPr lang="zh-CN" altLang="en-US" sz="3200" dirty="0">
                <a:solidFill>
                  <a:schemeClr val="accent1">
                    <a:lumMod val="75000"/>
                  </a:schemeClr>
                </a:solidFill>
              </a:rPr>
              <a:t>神经网络的几何表示</a:t>
            </a:r>
          </a:p>
        </p:txBody>
      </p:sp>
      <p:pic>
        <p:nvPicPr>
          <p:cNvPr id="6" name="内容占位符 5" descr="几位女士正在协作&#10;">
            <a:extLst>
              <a:ext uri="{FF2B5EF4-FFF2-40B4-BE49-F238E27FC236}">
                <a16:creationId xmlns:a16="http://schemas.microsoft.com/office/drawing/2014/main" id="{BF79C0FC-6A53-48FD-A2FB-DC1F7E6C6B69}"/>
              </a:ext>
            </a:extLst>
          </p:cNvPr>
          <p:cNvPicPr>
            <a:picLocks noGrp="1" noChangeAspect="1"/>
          </p:cNvPicPr>
          <p:nvPr>
            <p:ph sz="half" idx="1"/>
          </p:nvPr>
        </p:nvPicPr>
        <p:blipFill>
          <a:blip r:embed="rId3"/>
          <a:srcRect/>
          <a:stretch/>
        </p:blipFill>
        <p:spPr>
          <a:xfrm>
            <a:off x="4656010" y="685800"/>
            <a:ext cx="7193217" cy="5892800"/>
          </a:xfrm>
          <a:prstGeom prst="rect">
            <a:avLst/>
          </a:prstGeom>
        </p:spPr>
      </p:pic>
      <p:sp>
        <p:nvSpPr>
          <p:cNvPr id="5" name="灯片编号占位符 4">
            <a:extLst>
              <a:ext uri="{FF2B5EF4-FFF2-40B4-BE49-F238E27FC236}">
                <a16:creationId xmlns:a16="http://schemas.microsoft.com/office/drawing/2014/main" id="{356A56D1-9BF1-4F99-93F1-B4EF92D8D45A}"/>
              </a:ext>
            </a:extLst>
          </p:cNvPr>
          <p:cNvSpPr>
            <a:spLocks noGrp="1"/>
          </p:cNvSpPr>
          <p:nvPr>
            <p:ph type="sldNum" sz="quarter" idx="12"/>
          </p:nvPr>
        </p:nvSpPr>
        <p:spPr/>
        <p:txBody>
          <a:bodyPr vert="horz" lIns="91440" tIns="45720" rIns="91440" bIns="45720" rtlCol="0" anchor="ctr">
            <a:normAutofit/>
          </a:bodyPr>
          <a:lstStyle/>
          <a:p>
            <a:pPr defTabSz="457200" rtl="0">
              <a:spcAft>
                <a:spcPts val="600"/>
              </a:spcAft>
            </a:pPr>
            <a:fld id="{3A98EE3D-8CD1-4C3F-BD1C-C98C9596463C}" type="slidenum">
              <a:rPr lang="en-US">
                <a:solidFill>
                  <a:srgbClr val="FFFFFF"/>
                </a:solidFill>
              </a:rPr>
              <a:pPr defTabSz="457200" rtl="0">
                <a:spcAft>
                  <a:spcPts val="600"/>
                </a:spcAft>
              </a:pPr>
              <a:t>16</a:t>
            </a:fld>
            <a:endParaRPr lang="en-US" dirty="0">
              <a:solidFill>
                <a:srgbClr val="FFFFFF"/>
              </a:solidFill>
            </a:endParaRPr>
          </a:p>
        </p:txBody>
      </p:sp>
      <p:sp>
        <p:nvSpPr>
          <p:cNvPr id="3" name="Footer Placeholder 4">
            <a:extLst>
              <a:ext uri="{FF2B5EF4-FFF2-40B4-BE49-F238E27FC236}">
                <a16:creationId xmlns:a16="http://schemas.microsoft.com/office/drawing/2014/main" id="{F3C442F5-6F9D-C1F6-4C3A-0D470D21DBCD}"/>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Tree>
    <p:extLst>
      <p:ext uri="{BB962C8B-B14F-4D97-AF65-F5344CB8AC3E}">
        <p14:creationId xmlns:p14="http://schemas.microsoft.com/office/powerpoint/2010/main" val="4164103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11E0DA9-F80F-4FD2-86AD-FCB7040886B0}"/>
              </a:ext>
            </a:extLst>
          </p:cNvPr>
          <p:cNvSpPr>
            <a:spLocks noGrp="1"/>
          </p:cNvSpPr>
          <p:nvPr>
            <p:ph type="title"/>
          </p:nvPr>
        </p:nvSpPr>
        <p:spPr>
          <a:xfrm>
            <a:off x="432619" y="619431"/>
            <a:ext cx="10921181" cy="1193087"/>
          </a:xfrm>
        </p:spPr>
        <p:txBody>
          <a:bodyPr rtlCol="0">
            <a:normAutofit/>
          </a:bodyPr>
          <a:lstStyle/>
          <a:p>
            <a:pPr rtl="0"/>
            <a:r>
              <a:rPr lang="zh-CN" altLang="en-US" sz="3600" dirty="0">
                <a:solidFill>
                  <a:schemeClr val="bg1"/>
                </a:solidFill>
              </a:rPr>
              <a:t>神经网络的几何表示</a:t>
            </a:r>
          </a:p>
        </p:txBody>
      </p:sp>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17</a:t>
            </a:fld>
            <a:endParaRPr lang="zh-CN" altLang="en-US"/>
          </a:p>
        </p:txBody>
      </p:sp>
      <p:sp>
        <p:nvSpPr>
          <p:cNvPr id="5" name="Footer Placeholder 4">
            <a:extLst>
              <a:ext uri="{FF2B5EF4-FFF2-40B4-BE49-F238E27FC236}">
                <a16:creationId xmlns:a16="http://schemas.microsoft.com/office/drawing/2014/main" id="{B5BC6C7F-D9C1-7C9A-5829-A99D58D4D4F3}"/>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3" name="标题 2">
            <a:extLst>
              <a:ext uri="{FF2B5EF4-FFF2-40B4-BE49-F238E27FC236}">
                <a16:creationId xmlns:a16="http://schemas.microsoft.com/office/drawing/2014/main" id="{76403018-9D2F-4AAC-4EBC-25AD836B815F}"/>
              </a:ext>
            </a:extLst>
          </p:cNvPr>
          <p:cNvSpPr txBox="1">
            <a:spLocks/>
          </p:cNvSpPr>
          <p:nvPr/>
        </p:nvSpPr>
        <p:spPr>
          <a:xfrm>
            <a:off x="505862" y="2190749"/>
            <a:ext cx="3634059"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1800" cap="none" dirty="0">
                <a:solidFill>
                  <a:srgbClr val="CE7242"/>
                </a:solidFill>
              </a:rPr>
              <a:t>线性变换</a:t>
            </a:r>
            <a:endParaRPr lang="zh-cn" sz="1800" cap="none" dirty="0">
              <a:solidFill>
                <a:srgbClr val="CE7242"/>
              </a:solidFill>
            </a:endParaRPr>
          </a:p>
        </p:txBody>
      </p:sp>
      <p:sp>
        <p:nvSpPr>
          <p:cNvPr id="41" name="文本占位符 3">
            <a:extLst>
              <a:ext uri="{FF2B5EF4-FFF2-40B4-BE49-F238E27FC236}">
                <a16:creationId xmlns:a16="http://schemas.microsoft.com/office/drawing/2014/main" id="{387803AB-A40C-B217-65DF-8A5218B13C40}"/>
              </a:ext>
            </a:extLst>
          </p:cNvPr>
          <p:cNvSpPr txBox="1">
            <a:spLocks/>
          </p:cNvSpPr>
          <p:nvPr/>
        </p:nvSpPr>
        <p:spPr>
          <a:xfrm>
            <a:off x="8052333" y="2754385"/>
            <a:ext cx="3658947" cy="2681216"/>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线性变换：</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线性变换可分为平动、转动、法向应变与切向应变</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向量乘以矩阵计算即在做空间中的线性变换</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pic>
        <p:nvPicPr>
          <p:cNvPr id="23" name="Picture 2">
            <a:extLst>
              <a:ext uri="{FF2B5EF4-FFF2-40B4-BE49-F238E27FC236}">
                <a16:creationId xmlns:a16="http://schemas.microsoft.com/office/drawing/2014/main" id="{0CE2FB7C-2A96-F53E-88D9-017874C8D8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7496" y="4531908"/>
            <a:ext cx="1032563" cy="91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
            <a:extLst>
              <a:ext uri="{FF2B5EF4-FFF2-40B4-BE49-F238E27FC236}">
                <a16:creationId xmlns:a16="http://schemas.microsoft.com/office/drawing/2014/main" id="{460DE001-A38C-E95D-0A3F-D84BB1ED59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56428" y="4545447"/>
            <a:ext cx="870743" cy="84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11">
            <a:extLst>
              <a:ext uri="{FF2B5EF4-FFF2-40B4-BE49-F238E27FC236}">
                <a16:creationId xmlns:a16="http://schemas.microsoft.com/office/drawing/2014/main" id="{07866803-571E-C655-D562-C2188D97E8B0}"/>
              </a:ext>
            </a:extLst>
          </p:cNvPr>
          <p:cNvGrpSpPr>
            <a:grpSpLocks/>
          </p:cNvGrpSpPr>
          <p:nvPr/>
        </p:nvGrpSpPr>
        <p:grpSpPr bwMode="auto">
          <a:xfrm>
            <a:off x="8016276" y="4563128"/>
            <a:ext cx="928536" cy="729210"/>
            <a:chOff x="4860032" y="2509056"/>
            <a:chExt cx="2295525" cy="1808448"/>
          </a:xfrm>
        </p:grpSpPr>
        <p:pic>
          <p:nvPicPr>
            <p:cNvPr id="35" name="Picture 4">
              <a:extLst>
                <a:ext uri="{FF2B5EF4-FFF2-40B4-BE49-F238E27FC236}">
                  <a16:creationId xmlns:a16="http://schemas.microsoft.com/office/drawing/2014/main" id="{DC37A49B-DB7B-49AB-994F-0479FA1645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0032" y="2564904"/>
              <a:ext cx="22955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6" name="Object 9">
              <a:extLst>
                <a:ext uri="{FF2B5EF4-FFF2-40B4-BE49-F238E27FC236}">
                  <a16:creationId xmlns:a16="http://schemas.microsoft.com/office/drawing/2014/main" id="{5E04A82C-A4DF-F590-2FCC-A733670A9B7E}"/>
                </a:ext>
              </a:extLst>
            </p:cNvPr>
            <p:cNvGraphicFramePr>
              <a:graphicFrameLocks noChangeAspect="1"/>
            </p:cNvGraphicFramePr>
            <p:nvPr/>
          </p:nvGraphicFramePr>
          <p:xfrm>
            <a:off x="4995469" y="2509056"/>
            <a:ext cx="568325" cy="360361"/>
          </p:xfrm>
          <a:graphic>
            <a:graphicData uri="http://schemas.openxmlformats.org/presentationml/2006/ole">
              <mc:AlternateContent xmlns:mc="http://schemas.openxmlformats.org/markup-compatibility/2006">
                <mc:Choice xmlns:v="urn:schemas-microsoft-com:vml" Requires="v">
                  <p:oleObj name="Equation" r:id="rId6" imgW="380835" imgH="241195" progId="Equation.DSMT4">
                    <p:embed/>
                  </p:oleObj>
                </mc:Choice>
                <mc:Fallback>
                  <p:oleObj name="Equation" r:id="rId6" imgW="380835" imgH="241195" progId="Equation.DSMT4">
                    <p:embed/>
                    <p:pic>
                      <p:nvPicPr>
                        <p:cNvPr id="53" name="Object 9">
                          <a:extLst>
                            <a:ext uri="{FF2B5EF4-FFF2-40B4-BE49-F238E27FC236}">
                              <a16:creationId xmlns:a16="http://schemas.microsoft.com/office/drawing/2014/main" id="{6DFA1009-173C-3464-2915-6BC4135E35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5469" y="2509056"/>
                          <a:ext cx="568325" cy="360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7" name="Group 12">
            <a:extLst>
              <a:ext uri="{FF2B5EF4-FFF2-40B4-BE49-F238E27FC236}">
                <a16:creationId xmlns:a16="http://schemas.microsoft.com/office/drawing/2014/main" id="{2B315CFC-6412-4708-5D8F-A3CD089E863F}"/>
              </a:ext>
            </a:extLst>
          </p:cNvPr>
          <p:cNvGrpSpPr>
            <a:grpSpLocks/>
          </p:cNvGrpSpPr>
          <p:nvPr/>
        </p:nvGrpSpPr>
        <p:grpSpPr bwMode="auto">
          <a:xfrm>
            <a:off x="9803699" y="4513024"/>
            <a:ext cx="743599" cy="768142"/>
            <a:chOff x="7092280" y="2420888"/>
            <a:chExt cx="1838325" cy="1905000"/>
          </a:xfrm>
        </p:grpSpPr>
        <p:pic>
          <p:nvPicPr>
            <p:cNvPr id="32" name="Picture 5">
              <a:extLst>
                <a:ext uri="{FF2B5EF4-FFF2-40B4-BE49-F238E27FC236}">
                  <a16:creationId xmlns:a16="http://schemas.microsoft.com/office/drawing/2014/main" id="{E7576DBC-178A-57E8-E0F8-1A7DB44B328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92280" y="2420888"/>
              <a:ext cx="18383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4" name="Object 11">
              <a:extLst>
                <a:ext uri="{FF2B5EF4-FFF2-40B4-BE49-F238E27FC236}">
                  <a16:creationId xmlns:a16="http://schemas.microsoft.com/office/drawing/2014/main" id="{53D80E4C-F593-A9F4-6ADD-346F889A0D9C}"/>
                </a:ext>
              </a:extLst>
            </p:cNvPr>
            <p:cNvGraphicFramePr>
              <a:graphicFrameLocks noChangeAspect="1"/>
            </p:cNvGraphicFramePr>
            <p:nvPr/>
          </p:nvGraphicFramePr>
          <p:xfrm>
            <a:off x="7884368" y="3284984"/>
            <a:ext cx="321519" cy="359345"/>
          </p:xfrm>
          <a:graphic>
            <a:graphicData uri="http://schemas.openxmlformats.org/presentationml/2006/ole">
              <mc:AlternateContent xmlns:mc="http://schemas.openxmlformats.org/markup-compatibility/2006">
                <mc:Choice xmlns:v="urn:schemas-microsoft-com:vml" Requires="v">
                  <p:oleObj name="Equation" r:id="rId9" imgW="215713" imgH="241091" progId="Equation.DSMT4">
                    <p:embed/>
                  </p:oleObj>
                </mc:Choice>
                <mc:Fallback>
                  <p:oleObj name="Equation" r:id="rId9" imgW="215713" imgH="241091" progId="Equation.DSMT4">
                    <p:embed/>
                    <p:pic>
                      <p:nvPicPr>
                        <p:cNvPr id="51" name="Object 11">
                          <a:extLst>
                            <a:ext uri="{FF2B5EF4-FFF2-40B4-BE49-F238E27FC236}">
                              <a16:creationId xmlns:a16="http://schemas.microsoft.com/office/drawing/2014/main" id="{64B754F0-AD50-47FA-22E3-6C2ABC7E3B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84368" y="3284984"/>
                          <a:ext cx="321519" cy="359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8" name="TextBox 16">
            <a:extLst>
              <a:ext uri="{FF2B5EF4-FFF2-40B4-BE49-F238E27FC236}">
                <a16:creationId xmlns:a16="http://schemas.microsoft.com/office/drawing/2014/main" id="{8E18C9CD-5605-5381-885E-DC6A4F9DCC4A}"/>
              </a:ext>
            </a:extLst>
          </p:cNvPr>
          <p:cNvSpPr txBox="1">
            <a:spLocks noChangeArrowheads="1"/>
          </p:cNvSpPr>
          <p:nvPr/>
        </p:nvSpPr>
        <p:spPr bwMode="auto">
          <a:xfrm>
            <a:off x="7014411" y="5437504"/>
            <a:ext cx="825458" cy="246221"/>
          </a:xfrm>
          <a:prstGeom prst="rect">
            <a:avLst/>
          </a:prstGeom>
          <a:noFill/>
          <a:ln w="9525">
            <a:noFill/>
            <a:miter lim="800000"/>
            <a:headEnd/>
            <a:tailEnd/>
          </a:ln>
        </p:spPr>
        <p:txBody>
          <a:bodyPr>
            <a:spAutoFit/>
          </a:bodyPr>
          <a:lstStyle/>
          <a:p>
            <a:pPr algn="ctr">
              <a:defRPr/>
            </a:pPr>
            <a:r>
              <a:rPr lang="zh-CN" altLang="en-US" sz="1000" dirty="0">
                <a:latin typeface="+mn-lt"/>
                <a:ea typeface="宋体" pitchFamily="2" charset="-122"/>
              </a:rPr>
              <a:t>平移</a:t>
            </a:r>
            <a:endParaRPr lang="en-GB" sz="1000" dirty="0">
              <a:latin typeface="+mn-lt"/>
              <a:ea typeface="宋体" pitchFamily="2" charset="-122"/>
            </a:endParaRPr>
          </a:p>
        </p:txBody>
      </p:sp>
      <p:sp>
        <p:nvSpPr>
          <p:cNvPr id="29" name="TextBox 16">
            <a:extLst>
              <a:ext uri="{FF2B5EF4-FFF2-40B4-BE49-F238E27FC236}">
                <a16:creationId xmlns:a16="http://schemas.microsoft.com/office/drawing/2014/main" id="{E060E0F7-DDDB-A853-3538-ECC916577B89}"/>
              </a:ext>
            </a:extLst>
          </p:cNvPr>
          <p:cNvSpPr txBox="1">
            <a:spLocks noChangeArrowheads="1"/>
          </p:cNvSpPr>
          <p:nvPr/>
        </p:nvSpPr>
        <p:spPr bwMode="auto">
          <a:xfrm>
            <a:off x="9943009" y="5428299"/>
            <a:ext cx="534491" cy="246221"/>
          </a:xfrm>
          <a:prstGeom prst="rect">
            <a:avLst/>
          </a:prstGeom>
          <a:noFill/>
          <a:ln w="9525">
            <a:noFill/>
            <a:miter lim="800000"/>
            <a:headEnd/>
            <a:tailEnd/>
          </a:ln>
        </p:spPr>
        <p:txBody>
          <a:bodyPr wrap="square">
            <a:spAutoFit/>
          </a:bodyPr>
          <a:lstStyle/>
          <a:p>
            <a:pPr algn="ctr">
              <a:defRPr/>
            </a:pPr>
            <a:r>
              <a:rPr lang="zh-CN" altLang="en-US" sz="1000" dirty="0">
                <a:latin typeface="+mn-lt"/>
                <a:ea typeface="宋体" pitchFamily="2" charset="-122"/>
              </a:rPr>
              <a:t>剪切</a:t>
            </a:r>
            <a:endParaRPr lang="en-GB" sz="1000" dirty="0">
              <a:latin typeface="+mn-lt"/>
              <a:ea typeface="宋体" pitchFamily="2" charset="-122"/>
            </a:endParaRPr>
          </a:p>
        </p:txBody>
      </p:sp>
      <p:sp>
        <p:nvSpPr>
          <p:cNvPr id="30" name="TextBox 16">
            <a:extLst>
              <a:ext uri="{FF2B5EF4-FFF2-40B4-BE49-F238E27FC236}">
                <a16:creationId xmlns:a16="http://schemas.microsoft.com/office/drawing/2014/main" id="{43464AED-1743-A584-ED94-A307B1F4D560}"/>
              </a:ext>
            </a:extLst>
          </p:cNvPr>
          <p:cNvSpPr txBox="1">
            <a:spLocks noChangeArrowheads="1"/>
          </p:cNvSpPr>
          <p:nvPr/>
        </p:nvSpPr>
        <p:spPr bwMode="auto">
          <a:xfrm>
            <a:off x="8865589" y="5437504"/>
            <a:ext cx="1077420" cy="246221"/>
          </a:xfrm>
          <a:prstGeom prst="rect">
            <a:avLst/>
          </a:prstGeom>
          <a:noFill/>
          <a:ln w="9525">
            <a:noFill/>
            <a:miter lim="800000"/>
            <a:headEnd/>
            <a:tailEnd/>
          </a:ln>
        </p:spPr>
        <p:txBody>
          <a:bodyPr wrap="square">
            <a:spAutoFit/>
          </a:bodyPr>
          <a:lstStyle/>
          <a:p>
            <a:pPr algn="ctr">
              <a:defRPr/>
            </a:pPr>
            <a:r>
              <a:rPr lang="zh-CN" altLang="en-US" sz="1000" dirty="0">
                <a:latin typeface="+mn-lt"/>
                <a:ea typeface="宋体" pitchFamily="2" charset="-122"/>
              </a:rPr>
              <a:t>旋转</a:t>
            </a:r>
            <a:endParaRPr lang="en-GB" sz="1000" dirty="0">
              <a:latin typeface="+mn-lt"/>
              <a:ea typeface="宋体" pitchFamily="2" charset="-122"/>
            </a:endParaRPr>
          </a:p>
        </p:txBody>
      </p:sp>
      <p:sp>
        <p:nvSpPr>
          <p:cNvPr id="31" name="TextBox 60">
            <a:extLst>
              <a:ext uri="{FF2B5EF4-FFF2-40B4-BE49-F238E27FC236}">
                <a16:creationId xmlns:a16="http://schemas.microsoft.com/office/drawing/2014/main" id="{A33E1304-2384-5DDA-8C61-F70678CD6925}"/>
              </a:ext>
            </a:extLst>
          </p:cNvPr>
          <p:cNvSpPr txBox="1">
            <a:spLocks noChangeArrowheads="1"/>
          </p:cNvSpPr>
          <p:nvPr/>
        </p:nvSpPr>
        <p:spPr bwMode="auto">
          <a:xfrm>
            <a:off x="8085425" y="5448500"/>
            <a:ext cx="715859" cy="246221"/>
          </a:xfrm>
          <a:prstGeom prst="rect">
            <a:avLst/>
          </a:prstGeom>
          <a:noFill/>
          <a:ln w="9525">
            <a:noFill/>
            <a:miter lim="800000"/>
            <a:headEnd/>
            <a:tailEnd/>
          </a:ln>
        </p:spPr>
        <p:txBody>
          <a:bodyPr>
            <a:spAutoFit/>
          </a:bodyPr>
          <a:lstStyle/>
          <a:p>
            <a:pPr algn="ctr">
              <a:defRPr/>
            </a:pPr>
            <a:r>
              <a:rPr lang="zh-CN" altLang="en-US" sz="1000" dirty="0">
                <a:latin typeface="+mn-lt"/>
                <a:ea typeface="宋体" pitchFamily="2" charset="-122"/>
              </a:rPr>
              <a:t>缩放</a:t>
            </a:r>
            <a:endParaRPr lang="en-GB" sz="1000" dirty="0">
              <a:latin typeface="+mn-lt"/>
              <a:ea typeface="宋体" pitchFamily="2" charset="-122"/>
            </a:endParaRPr>
          </a:p>
        </p:txBody>
      </p:sp>
      <p:pic>
        <p:nvPicPr>
          <p:cNvPr id="1026" name="Picture 2">
            <a:extLst>
              <a:ext uri="{FF2B5EF4-FFF2-40B4-BE49-F238E27FC236}">
                <a16:creationId xmlns:a16="http://schemas.microsoft.com/office/drawing/2014/main" id="{21592205-23B0-29FC-1B80-EDAD5050082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34214" y="2653780"/>
            <a:ext cx="4229653" cy="37699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6">
            <a:extLst>
              <a:ext uri="{FF2B5EF4-FFF2-40B4-BE49-F238E27FC236}">
                <a16:creationId xmlns:a16="http://schemas.microsoft.com/office/drawing/2014/main" id="{9AD543BE-3AD9-DD62-8677-05EA88F28816}"/>
              </a:ext>
            </a:extLst>
          </p:cNvPr>
          <p:cNvSpPr txBox="1">
            <a:spLocks noChangeArrowheads="1"/>
          </p:cNvSpPr>
          <p:nvPr/>
        </p:nvSpPr>
        <p:spPr bwMode="auto">
          <a:xfrm>
            <a:off x="11104783" y="5422093"/>
            <a:ext cx="534491" cy="246221"/>
          </a:xfrm>
          <a:prstGeom prst="rect">
            <a:avLst/>
          </a:prstGeom>
          <a:noFill/>
          <a:ln w="9525">
            <a:noFill/>
            <a:miter lim="800000"/>
            <a:headEnd/>
            <a:tailEnd/>
          </a:ln>
        </p:spPr>
        <p:txBody>
          <a:bodyPr wrap="square">
            <a:spAutoFit/>
          </a:bodyPr>
          <a:lstStyle/>
          <a:p>
            <a:pPr algn="ctr">
              <a:defRPr/>
            </a:pPr>
            <a:r>
              <a:rPr lang="zh-CN" altLang="en-US" sz="1000" dirty="0">
                <a:latin typeface="+mn-lt"/>
                <a:ea typeface="宋体" pitchFamily="2" charset="-122"/>
              </a:rPr>
              <a:t>反射</a:t>
            </a:r>
            <a:endParaRPr lang="en-GB" sz="1000" dirty="0">
              <a:latin typeface="+mn-lt"/>
              <a:ea typeface="宋体" pitchFamily="2" charset="-122"/>
            </a:endParaRPr>
          </a:p>
        </p:txBody>
      </p:sp>
      <p:pic>
        <p:nvPicPr>
          <p:cNvPr id="10" name="图片 9">
            <a:extLst>
              <a:ext uri="{FF2B5EF4-FFF2-40B4-BE49-F238E27FC236}">
                <a16:creationId xmlns:a16="http://schemas.microsoft.com/office/drawing/2014/main" id="{BDAF3BA8-AEF3-7942-C95E-C0AD0F06C99B}"/>
              </a:ext>
            </a:extLst>
          </p:cNvPr>
          <p:cNvPicPr>
            <a:picLocks noChangeAspect="1"/>
          </p:cNvPicPr>
          <p:nvPr/>
        </p:nvPicPr>
        <p:blipFill>
          <a:blip r:embed="rId12"/>
          <a:stretch>
            <a:fillRect/>
          </a:stretch>
        </p:blipFill>
        <p:spPr>
          <a:xfrm>
            <a:off x="10674442" y="4593267"/>
            <a:ext cx="1314450" cy="762000"/>
          </a:xfrm>
          <a:prstGeom prst="rect">
            <a:avLst/>
          </a:prstGeom>
        </p:spPr>
      </p:pic>
    </p:spTree>
    <p:extLst>
      <p:ext uri="{BB962C8B-B14F-4D97-AF65-F5344CB8AC3E}">
        <p14:creationId xmlns:p14="http://schemas.microsoft.com/office/powerpoint/2010/main" val="124648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11E0DA9-F80F-4FD2-86AD-FCB7040886B0}"/>
              </a:ext>
            </a:extLst>
          </p:cNvPr>
          <p:cNvSpPr>
            <a:spLocks noGrp="1"/>
          </p:cNvSpPr>
          <p:nvPr>
            <p:ph type="title"/>
          </p:nvPr>
        </p:nvSpPr>
        <p:spPr>
          <a:xfrm>
            <a:off x="432619" y="619431"/>
            <a:ext cx="10921181" cy="1193087"/>
          </a:xfrm>
        </p:spPr>
        <p:txBody>
          <a:bodyPr rtlCol="0">
            <a:normAutofit/>
          </a:bodyPr>
          <a:lstStyle/>
          <a:p>
            <a:pPr rtl="0"/>
            <a:r>
              <a:rPr lang="zh-CN" altLang="en-US" sz="3600" dirty="0">
                <a:solidFill>
                  <a:schemeClr val="bg1"/>
                </a:solidFill>
              </a:rPr>
              <a:t>神经网络的几何表示</a:t>
            </a:r>
          </a:p>
        </p:txBody>
      </p:sp>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18</a:t>
            </a:fld>
            <a:endParaRPr lang="zh-CN" altLang="en-US"/>
          </a:p>
        </p:txBody>
      </p:sp>
      <p:sp>
        <p:nvSpPr>
          <p:cNvPr id="5" name="Footer Placeholder 4">
            <a:extLst>
              <a:ext uri="{FF2B5EF4-FFF2-40B4-BE49-F238E27FC236}">
                <a16:creationId xmlns:a16="http://schemas.microsoft.com/office/drawing/2014/main" id="{B5BC6C7F-D9C1-7C9A-5829-A99D58D4D4F3}"/>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3" name="标题 2">
            <a:extLst>
              <a:ext uri="{FF2B5EF4-FFF2-40B4-BE49-F238E27FC236}">
                <a16:creationId xmlns:a16="http://schemas.microsoft.com/office/drawing/2014/main" id="{76403018-9D2F-4AAC-4EBC-25AD836B815F}"/>
              </a:ext>
            </a:extLst>
          </p:cNvPr>
          <p:cNvSpPr txBox="1">
            <a:spLocks/>
          </p:cNvSpPr>
          <p:nvPr/>
        </p:nvSpPr>
        <p:spPr>
          <a:xfrm>
            <a:off x="505862" y="2190749"/>
            <a:ext cx="3634059"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1800" cap="none" dirty="0">
                <a:solidFill>
                  <a:srgbClr val="CE7242"/>
                </a:solidFill>
              </a:rPr>
              <a:t>感知机</a:t>
            </a:r>
            <a:endParaRPr lang="zh-cn" sz="1800" cap="none" dirty="0">
              <a:solidFill>
                <a:srgbClr val="CE7242"/>
              </a:solidFill>
            </a:endParaRPr>
          </a:p>
        </p:txBody>
      </p:sp>
      <p:pic>
        <p:nvPicPr>
          <p:cNvPr id="9" name="图片 8">
            <a:extLst>
              <a:ext uri="{FF2B5EF4-FFF2-40B4-BE49-F238E27FC236}">
                <a16:creationId xmlns:a16="http://schemas.microsoft.com/office/drawing/2014/main" id="{7ECC4D25-141D-9AE8-3B7A-4E98587776C9}"/>
              </a:ext>
            </a:extLst>
          </p:cNvPr>
          <p:cNvPicPr>
            <a:picLocks noChangeAspect="1"/>
          </p:cNvPicPr>
          <p:nvPr/>
        </p:nvPicPr>
        <p:blipFill rotWithShape="1">
          <a:blip r:embed="rId3"/>
          <a:srcRect l="8065" t="8901" r="57007" b="9827"/>
          <a:stretch/>
        </p:blipFill>
        <p:spPr>
          <a:xfrm>
            <a:off x="726882" y="2727452"/>
            <a:ext cx="1919214" cy="1952936"/>
          </a:xfrm>
          <a:prstGeom prst="rect">
            <a:avLst/>
          </a:prstGeom>
        </p:spPr>
      </p:pic>
      <p:pic>
        <p:nvPicPr>
          <p:cNvPr id="20" name="图片 19">
            <a:extLst>
              <a:ext uri="{FF2B5EF4-FFF2-40B4-BE49-F238E27FC236}">
                <a16:creationId xmlns:a16="http://schemas.microsoft.com/office/drawing/2014/main" id="{416874B1-22D7-3796-B111-A8A2C72491C8}"/>
              </a:ext>
            </a:extLst>
          </p:cNvPr>
          <p:cNvPicPr>
            <a:picLocks noChangeAspect="1"/>
          </p:cNvPicPr>
          <p:nvPr/>
        </p:nvPicPr>
        <p:blipFill rotWithShape="1">
          <a:blip r:embed="rId3"/>
          <a:srcRect l="57208" t="14751" r="9380" b="14118"/>
          <a:stretch/>
        </p:blipFill>
        <p:spPr>
          <a:xfrm>
            <a:off x="660175" y="4726564"/>
            <a:ext cx="1830201" cy="1703910"/>
          </a:xfrm>
          <a:prstGeom prst="rect">
            <a:avLst/>
          </a:prstGeom>
        </p:spPr>
      </p:pic>
      <p:pic>
        <p:nvPicPr>
          <p:cNvPr id="25" name="图片 24">
            <a:extLst>
              <a:ext uri="{FF2B5EF4-FFF2-40B4-BE49-F238E27FC236}">
                <a16:creationId xmlns:a16="http://schemas.microsoft.com/office/drawing/2014/main" id="{F61033C6-BC80-A98E-3073-8F54D16D2C4A}"/>
              </a:ext>
            </a:extLst>
          </p:cNvPr>
          <p:cNvPicPr>
            <a:picLocks noChangeAspect="1"/>
          </p:cNvPicPr>
          <p:nvPr/>
        </p:nvPicPr>
        <p:blipFill>
          <a:blip r:embed="rId4"/>
          <a:stretch>
            <a:fillRect/>
          </a:stretch>
        </p:blipFill>
        <p:spPr>
          <a:xfrm>
            <a:off x="3389841" y="2600324"/>
            <a:ext cx="2127250" cy="1924050"/>
          </a:xfrm>
          <a:prstGeom prst="rect">
            <a:avLst/>
          </a:prstGeom>
        </p:spPr>
      </p:pic>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CA9B7F28-51EA-FC5D-42A9-2CA2ADBAA054}"/>
                  </a:ext>
                </a:extLst>
              </p:cNvPr>
              <p:cNvSpPr txBox="1"/>
              <p:nvPr/>
            </p:nvSpPr>
            <p:spPr>
              <a:xfrm>
                <a:off x="8153944" y="3218858"/>
                <a:ext cx="1135591" cy="288348"/>
              </a:xfrm>
              <a:prstGeom prst="rect">
                <a:avLst/>
              </a:prstGeom>
            </p:spPr>
            <p:txBody>
              <a:bodyPr rtlCol="0">
                <a:noAutofit/>
              </a:bodyPr>
              <a:lstStyle>
                <a:defPPr>
                  <a:defRPr lang="en-US"/>
                </a:defPPr>
                <a:lvl1pPr indent="0">
                  <a:spcBef>
                    <a:spcPct val="20000"/>
                  </a:spcBef>
                  <a:spcAft>
                    <a:spcPts val="600"/>
                  </a:spcAft>
                  <a:buClr>
                    <a:schemeClr val="accent1"/>
                  </a:buClr>
                  <a:buSzPct val="92000"/>
                  <a:buFont typeface="Wingdings 2" panose="05020102010507070707" pitchFamily="18" charset="2"/>
                  <a:buNone/>
                  <a:defRPr sz="1400" baseline="0">
                    <a:latin typeface="宋体" panose="02010600030101010101" pitchFamily="2" charset="-122"/>
                    <a:ea typeface="宋体" panose="02010600030101010101" pitchFamily="2" charset="-122"/>
                    <a:cs typeface="Times New Roman" panose="02020603050405020304" pitchFamily="18" charset="0"/>
                  </a:defRPr>
                </a:lvl1pPr>
                <a:lvl2pPr marL="630000" indent="-306000">
                  <a:spcBef>
                    <a:spcPct val="20000"/>
                  </a:spcBef>
                  <a:spcAft>
                    <a:spcPts val="600"/>
                  </a:spcAft>
                  <a:buClr>
                    <a:schemeClr val="accent1"/>
                  </a:buClr>
                  <a:buSzPct val="92000"/>
                  <a:buFont typeface="Wingdings 2" panose="05020102010507070707" pitchFamily="18" charset="2"/>
                  <a:buChar char=""/>
                  <a:defRPr sz="160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00000" indent="-270000">
                  <a:spcBef>
                    <a:spcPct val="20000"/>
                  </a:spcBef>
                  <a:spcAft>
                    <a:spcPts val="600"/>
                  </a:spcAft>
                  <a:buClr>
                    <a:schemeClr val="accent1"/>
                  </a:buClr>
                  <a:buSzPct val="92000"/>
                  <a:buFont typeface="Wingdings 2" panose="05020102010507070707" pitchFamily="18" charset="2"/>
                  <a:buChar char=""/>
                  <a:defRPr sz="140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242000" indent="-234000">
                  <a:spcBef>
                    <a:spcPct val="20000"/>
                  </a:spcBef>
                  <a:spcAft>
                    <a:spcPts val="600"/>
                  </a:spcAft>
                  <a:buClr>
                    <a:schemeClr val="accent1"/>
                  </a:buClr>
                  <a:buSzPct val="92000"/>
                  <a:buFont typeface="Wingdings 2" panose="05020102010507070707" pitchFamily="18" charset="2"/>
                  <a:buChar char=""/>
                  <a:defRPr sz="120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602000" indent="-234000">
                  <a:spcBef>
                    <a:spcPct val="20000"/>
                  </a:spcBef>
                  <a:spcAft>
                    <a:spcPts val="600"/>
                  </a:spcAft>
                  <a:buClr>
                    <a:schemeClr val="accent1"/>
                  </a:buClr>
                  <a:buSzPct val="92000"/>
                  <a:buFont typeface="Wingdings 2" panose="05020102010507070707" pitchFamily="18" charset="2"/>
                  <a:buChar char=""/>
                  <a:defRPr sz="120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𝑤𝑥</m:t>
                      </m:r>
                      <m:r>
                        <a:rPr lang="en-US" altLang="zh-CN">
                          <a:latin typeface="Cambria Math" panose="02040503050406030204" pitchFamily="18" charset="0"/>
                        </a:rPr>
                        <m:t>+</m:t>
                      </m:r>
                      <m:r>
                        <a:rPr lang="en-US" altLang="zh-CN">
                          <a:latin typeface="Cambria Math" panose="02040503050406030204" pitchFamily="18" charset="0"/>
                        </a:rPr>
                        <m:t>𝑏</m:t>
                      </m:r>
                      <m:r>
                        <a:rPr lang="en-US" altLang="zh-CN">
                          <a:latin typeface="Cambria Math" panose="02040503050406030204" pitchFamily="18" charset="0"/>
                        </a:rPr>
                        <m:t>=0</m:t>
                      </m:r>
                    </m:oMath>
                  </m:oMathPara>
                </a14:m>
                <a:endParaRPr lang="en-US" altLang="zh-CN" dirty="0"/>
              </a:p>
            </p:txBody>
          </p:sp>
        </mc:Choice>
        <mc:Fallback xmlns="">
          <p:sp>
            <p:nvSpPr>
              <p:cNvPr id="33" name="文本框 32">
                <a:extLst>
                  <a:ext uri="{FF2B5EF4-FFF2-40B4-BE49-F238E27FC236}">
                    <a16:creationId xmlns:a16="http://schemas.microsoft.com/office/drawing/2014/main" id="{CA9B7F28-51EA-FC5D-42A9-2CA2ADBAA054}"/>
                  </a:ext>
                </a:extLst>
              </p:cNvPr>
              <p:cNvSpPr txBox="1">
                <a:spLocks noRot="1" noChangeAspect="1" noMove="1" noResize="1" noEditPoints="1" noAdjustHandles="1" noChangeArrowheads="1" noChangeShapeType="1" noTextEdit="1"/>
              </p:cNvSpPr>
              <p:nvPr/>
            </p:nvSpPr>
            <p:spPr>
              <a:xfrm>
                <a:off x="8153944" y="3218858"/>
                <a:ext cx="1135591" cy="288348"/>
              </a:xfrm>
              <a:prstGeom prst="rect">
                <a:avLst/>
              </a:prstGeom>
              <a:blipFill>
                <a:blip r:embed="rId5"/>
                <a:stretch>
                  <a:fillRect/>
                </a:stretch>
              </a:blipFill>
            </p:spPr>
            <p:txBody>
              <a:bodyPr/>
              <a:lstStyle/>
              <a:p>
                <a:r>
                  <a:rPr lang="zh-CN" altLang="en-US">
                    <a:noFill/>
                  </a:rPr>
                  <a:t> </a:t>
                </a:r>
              </a:p>
            </p:txBody>
          </p:sp>
        </mc:Fallback>
      </mc:AlternateContent>
      <p:sp>
        <p:nvSpPr>
          <p:cNvPr id="41" name="文本占位符 3">
            <a:extLst>
              <a:ext uri="{FF2B5EF4-FFF2-40B4-BE49-F238E27FC236}">
                <a16:creationId xmlns:a16="http://schemas.microsoft.com/office/drawing/2014/main" id="{387803AB-A40C-B217-65DF-8A5218B13C40}"/>
              </a:ext>
            </a:extLst>
          </p:cNvPr>
          <p:cNvSpPr txBox="1">
            <a:spLocks/>
          </p:cNvSpPr>
          <p:nvPr/>
        </p:nvSpPr>
        <p:spPr>
          <a:xfrm>
            <a:off x="8052334" y="2542717"/>
            <a:ext cx="2474403" cy="288348"/>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线性可分二分类：</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42" name="文本占位符 3">
            <a:extLst>
              <a:ext uri="{FF2B5EF4-FFF2-40B4-BE49-F238E27FC236}">
                <a16:creationId xmlns:a16="http://schemas.microsoft.com/office/drawing/2014/main" id="{567027AD-3D8D-5AC2-88AC-18321E53E444}"/>
              </a:ext>
            </a:extLst>
          </p:cNvPr>
          <p:cNvSpPr txBox="1">
            <a:spLocks/>
          </p:cNvSpPr>
          <p:nvPr/>
        </p:nvSpPr>
        <p:spPr>
          <a:xfrm>
            <a:off x="8147175" y="2928188"/>
            <a:ext cx="2474403" cy="288348"/>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存在超平面：</a:t>
            </a:r>
          </a:p>
        </p:txBody>
      </p:sp>
      <mc:AlternateContent xmlns:mc="http://schemas.openxmlformats.org/markup-compatibility/2006" xmlns:a14="http://schemas.microsoft.com/office/drawing/2010/main">
        <mc:Choice Requires="a14">
          <p:sp>
            <p:nvSpPr>
              <p:cNvPr id="48" name="文本占位符 3">
                <a:extLst>
                  <a:ext uri="{FF2B5EF4-FFF2-40B4-BE49-F238E27FC236}">
                    <a16:creationId xmlns:a16="http://schemas.microsoft.com/office/drawing/2014/main" id="{7CC3D415-91CF-DF4B-2938-8D586CB925B9}"/>
                  </a:ext>
                </a:extLst>
              </p:cNvPr>
              <p:cNvSpPr txBox="1">
                <a:spLocks/>
              </p:cNvSpPr>
              <p:nvPr/>
            </p:nvSpPr>
            <p:spPr>
              <a:xfrm>
                <a:off x="8153944" y="3497290"/>
                <a:ext cx="3946616" cy="515909"/>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对于所有的</a:t>
                </a:r>
                <a14:m>
                  <m:oMath xmlns:m="http://schemas.openxmlformats.org/officeDocument/2006/math">
                    <m:r>
                      <a:rPr lang="en-US" altLang="zh-CN" sz="1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r>
                      <a:rPr lang="en-US" altLang="zh-CN"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zh-CN"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zh-CN" altLang="en-US" sz="1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都</m:t>
                    </m:r>
                  </m:oMath>
                </a14:m>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使得</a:t>
                </a:r>
                <a14:m>
                  <m:oMath xmlns:m="http://schemas.openxmlformats.org/officeDocument/2006/math">
                    <m:r>
                      <a:rPr lang="en-US" altLang="zh-CN" sz="1400" b="0"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𝑤𝑥</m:t>
                    </m:r>
                    <m:r>
                      <a:rPr lang="en-US" altLang="zh-CN" sz="1400" b="0"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400" b="0"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𝑏</m:t>
                    </m:r>
                    <m:r>
                      <a:rPr lang="en-US" altLang="zh-CN" sz="14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&gt;0</m:t>
                    </m:r>
                  </m:oMath>
                </a14:m>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且对于所有的</a:t>
                </a:r>
                <a14:m>
                  <m:oMath xmlns:m="http://schemas.openxmlformats.org/officeDocument/2006/math">
                    <m:r>
                      <a:rPr lang="en-US" altLang="zh-CN" sz="1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r>
                      <a:rPr lang="en-US" altLang="zh-CN" sz="1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zh-CN"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zh-CN" altLang="en-US" sz="1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都</m:t>
                    </m:r>
                  </m:oMath>
                </a14:m>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使得</a:t>
                </a:r>
                <a14:m>
                  <m:oMath xmlns:m="http://schemas.openxmlformats.org/officeDocument/2006/math">
                    <m:r>
                      <a:rPr lang="en-US" altLang="zh-CN" sz="1400" i="1"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𝑤𝑥</m:t>
                    </m:r>
                    <m:r>
                      <a:rPr lang="en-US" altLang="zh-CN" sz="1400" i="1"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400" i="1"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𝑏</m:t>
                    </m:r>
                    <m:r>
                      <a:rPr lang="en-US" altLang="zh-CN" sz="14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&lt;</m:t>
                    </m:r>
                    <m: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oMath>
                </a14:m>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mc:Choice>
        <mc:Fallback xmlns="">
          <p:sp>
            <p:nvSpPr>
              <p:cNvPr id="48" name="文本占位符 3">
                <a:extLst>
                  <a:ext uri="{FF2B5EF4-FFF2-40B4-BE49-F238E27FC236}">
                    <a16:creationId xmlns:a16="http://schemas.microsoft.com/office/drawing/2014/main" id="{7CC3D415-91CF-DF4B-2938-8D586CB925B9}"/>
                  </a:ext>
                </a:extLst>
              </p:cNvPr>
              <p:cNvSpPr txBox="1">
                <a:spLocks noRot="1" noChangeAspect="1" noMove="1" noResize="1" noEditPoints="1" noAdjustHandles="1" noChangeArrowheads="1" noChangeShapeType="1" noTextEdit="1"/>
              </p:cNvSpPr>
              <p:nvPr/>
            </p:nvSpPr>
            <p:spPr>
              <a:xfrm>
                <a:off x="8153944" y="3497290"/>
                <a:ext cx="3946616" cy="515909"/>
              </a:xfrm>
              <a:prstGeom prst="rect">
                <a:avLst/>
              </a:prstGeom>
              <a:blipFill>
                <a:blip r:embed="rId6"/>
                <a:stretch>
                  <a:fillRect l="-464" t="-3571" b="-11905"/>
                </a:stretch>
              </a:blipFill>
            </p:spPr>
            <p:txBody>
              <a:bodyPr/>
              <a:lstStyle/>
              <a:p>
                <a:r>
                  <a:rPr lang="zh-CN" altLang="en-US">
                    <a:noFill/>
                  </a:rPr>
                  <a:t> </a:t>
                </a:r>
              </a:p>
            </p:txBody>
          </p:sp>
        </mc:Fallback>
      </mc:AlternateContent>
      <p:sp>
        <p:nvSpPr>
          <p:cNvPr id="49" name="文本占位符 3">
            <a:extLst>
              <a:ext uri="{FF2B5EF4-FFF2-40B4-BE49-F238E27FC236}">
                <a16:creationId xmlns:a16="http://schemas.microsoft.com/office/drawing/2014/main" id="{923963E5-A99B-125A-E88E-45C28AD279F3}"/>
              </a:ext>
            </a:extLst>
          </p:cNvPr>
          <p:cNvSpPr txBox="1">
            <a:spLocks/>
          </p:cNvSpPr>
          <p:nvPr/>
        </p:nvSpPr>
        <p:spPr>
          <a:xfrm>
            <a:off x="8153944" y="4155669"/>
            <a:ext cx="2474403" cy="288348"/>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存在下面向量空间：</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1" name="文本占位符 3">
                <a:extLst>
                  <a:ext uri="{FF2B5EF4-FFF2-40B4-BE49-F238E27FC236}">
                    <a16:creationId xmlns:a16="http://schemas.microsoft.com/office/drawing/2014/main" id="{4CE6AA6E-1E37-EEDE-BF11-45817C87E8C9}"/>
                  </a:ext>
                </a:extLst>
              </p:cNvPr>
              <p:cNvSpPr txBox="1">
                <a:spLocks/>
              </p:cNvSpPr>
              <p:nvPr/>
            </p:nvSpPr>
            <p:spPr>
              <a:xfrm>
                <a:off x="8153944" y="5232252"/>
                <a:ext cx="3841625" cy="288348"/>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使得，对任意</a:t>
                </a:r>
                <a14:m>
                  <m:oMath xmlns:m="http://schemas.openxmlformats.org/officeDocument/2006/math">
                    <m:r>
                      <a:rPr lang="en-US" altLang="zh-CN" sz="1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r>
                      <a:rPr lang="en-US" altLang="zh-CN"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𝑖</m:t>
                    </m:r>
                    <m:r>
                      <a:rPr lang="en-US" altLang="zh-CN"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 </m:t>
                    </m:r>
                    <m:d>
                      <m:dPr>
                        <m:ctrlPr>
                          <a:rPr lang="en-US" altLang="zh-CN"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𝑗</m:t>
                        </m:r>
                        <m:r>
                          <a:rPr lang="en-US" altLang="zh-CN"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𝑖</m:t>
                        </m:r>
                      </m:e>
                    </m:d>
                  </m:oMath>
                </a14:m>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mc:Choice>
        <mc:Fallback xmlns="">
          <p:sp>
            <p:nvSpPr>
              <p:cNvPr id="51" name="文本占位符 3">
                <a:extLst>
                  <a:ext uri="{FF2B5EF4-FFF2-40B4-BE49-F238E27FC236}">
                    <a16:creationId xmlns:a16="http://schemas.microsoft.com/office/drawing/2014/main" id="{4CE6AA6E-1E37-EEDE-BF11-45817C87E8C9}"/>
                  </a:ext>
                </a:extLst>
              </p:cNvPr>
              <p:cNvSpPr txBox="1">
                <a:spLocks noRot="1" noChangeAspect="1" noMove="1" noResize="1" noEditPoints="1" noAdjustHandles="1" noChangeArrowheads="1" noChangeShapeType="1" noTextEdit="1"/>
              </p:cNvSpPr>
              <p:nvPr/>
            </p:nvSpPr>
            <p:spPr>
              <a:xfrm>
                <a:off x="8153944" y="5232252"/>
                <a:ext cx="3841625" cy="288348"/>
              </a:xfrm>
              <a:prstGeom prst="rect">
                <a:avLst/>
              </a:prstGeom>
              <a:blipFill>
                <a:blip r:embed="rId7"/>
                <a:stretch>
                  <a:fillRect l="-476" t="-4167" b="-25000"/>
                </a:stretch>
              </a:blipFill>
            </p:spPr>
            <p:txBody>
              <a:bodyPr/>
              <a:lstStyle/>
              <a:p>
                <a:r>
                  <a:rPr lang="zh-CN" altLang="en-US">
                    <a:noFill/>
                  </a:rPr>
                  <a:t> </a:t>
                </a:r>
              </a:p>
            </p:txBody>
          </p:sp>
        </mc:Fallback>
      </mc:AlternateContent>
      <p:pic>
        <p:nvPicPr>
          <p:cNvPr id="54" name="图片 53">
            <a:extLst>
              <a:ext uri="{FF2B5EF4-FFF2-40B4-BE49-F238E27FC236}">
                <a16:creationId xmlns:a16="http://schemas.microsoft.com/office/drawing/2014/main" id="{0FB784F5-B8F9-7292-368E-58F1CF58D916}"/>
              </a:ext>
            </a:extLst>
          </p:cNvPr>
          <p:cNvPicPr>
            <a:picLocks noChangeAspect="1"/>
          </p:cNvPicPr>
          <p:nvPr/>
        </p:nvPicPr>
        <p:blipFill>
          <a:blip r:embed="rId8"/>
          <a:stretch>
            <a:fillRect/>
          </a:stretch>
        </p:blipFill>
        <p:spPr>
          <a:xfrm>
            <a:off x="8266137" y="4660565"/>
            <a:ext cx="2260600" cy="376767"/>
          </a:xfrm>
          <a:prstGeom prst="rect">
            <a:avLst/>
          </a:prstGeom>
        </p:spPr>
      </p:pic>
      <p:pic>
        <p:nvPicPr>
          <p:cNvPr id="56" name="图片 55">
            <a:extLst>
              <a:ext uri="{FF2B5EF4-FFF2-40B4-BE49-F238E27FC236}">
                <a16:creationId xmlns:a16="http://schemas.microsoft.com/office/drawing/2014/main" id="{580E7B1A-370D-CD14-91C2-532DF111C0D5}"/>
              </a:ext>
            </a:extLst>
          </p:cNvPr>
          <p:cNvPicPr>
            <a:picLocks noChangeAspect="1"/>
          </p:cNvPicPr>
          <p:nvPr/>
        </p:nvPicPr>
        <p:blipFill>
          <a:blip r:embed="rId9"/>
          <a:stretch>
            <a:fillRect/>
          </a:stretch>
        </p:blipFill>
        <p:spPr>
          <a:xfrm>
            <a:off x="8183007" y="5663070"/>
            <a:ext cx="2808263" cy="254471"/>
          </a:xfrm>
          <a:prstGeom prst="rect">
            <a:avLst/>
          </a:prstGeom>
        </p:spPr>
      </p:pic>
      <p:pic>
        <p:nvPicPr>
          <p:cNvPr id="58" name="图片 57">
            <a:extLst>
              <a:ext uri="{FF2B5EF4-FFF2-40B4-BE49-F238E27FC236}">
                <a16:creationId xmlns:a16="http://schemas.microsoft.com/office/drawing/2014/main" id="{4F8E8BE5-5EEC-6903-2502-EC03D0A6EB9D}"/>
              </a:ext>
            </a:extLst>
          </p:cNvPr>
          <p:cNvPicPr>
            <a:picLocks noChangeAspect="1"/>
          </p:cNvPicPr>
          <p:nvPr/>
        </p:nvPicPr>
        <p:blipFill>
          <a:blip r:embed="rId10"/>
          <a:stretch>
            <a:fillRect/>
          </a:stretch>
        </p:blipFill>
        <p:spPr>
          <a:xfrm>
            <a:off x="8286344" y="6060011"/>
            <a:ext cx="2780952" cy="180952"/>
          </a:xfrm>
          <a:prstGeom prst="rect">
            <a:avLst/>
          </a:prstGeom>
        </p:spPr>
      </p:pic>
      <p:pic>
        <p:nvPicPr>
          <p:cNvPr id="7" name="图片 6">
            <a:extLst>
              <a:ext uri="{FF2B5EF4-FFF2-40B4-BE49-F238E27FC236}">
                <a16:creationId xmlns:a16="http://schemas.microsoft.com/office/drawing/2014/main" id="{AF225A0B-4742-41CE-2920-8DC54B5DF1CC}"/>
              </a:ext>
            </a:extLst>
          </p:cNvPr>
          <p:cNvPicPr>
            <a:picLocks noChangeAspect="1"/>
          </p:cNvPicPr>
          <p:nvPr/>
        </p:nvPicPr>
        <p:blipFill>
          <a:blip r:embed="rId11"/>
          <a:stretch>
            <a:fillRect/>
          </a:stretch>
        </p:blipFill>
        <p:spPr>
          <a:xfrm>
            <a:off x="4393141" y="4791558"/>
            <a:ext cx="2247900" cy="1689100"/>
          </a:xfrm>
          <a:prstGeom prst="rect">
            <a:avLst/>
          </a:prstGeom>
        </p:spPr>
      </p:pic>
      <p:pic>
        <p:nvPicPr>
          <p:cNvPr id="21" name="图片 20">
            <a:extLst>
              <a:ext uri="{FF2B5EF4-FFF2-40B4-BE49-F238E27FC236}">
                <a16:creationId xmlns:a16="http://schemas.microsoft.com/office/drawing/2014/main" id="{E59B23A3-7096-A14B-9169-DAB36FE87BAF}"/>
              </a:ext>
            </a:extLst>
          </p:cNvPr>
          <p:cNvPicPr>
            <a:picLocks noChangeAspect="1"/>
          </p:cNvPicPr>
          <p:nvPr/>
        </p:nvPicPr>
        <p:blipFill>
          <a:blip r:embed="rId12"/>
          <a:stretch>
            <a:fillRect/>
          </a:stretch>
        </p:blipFill>
        <p:spPr>
          <a:xfrm>
            <a:off x="5433453" y="2592538"/>
            <a:ext cx="2482915" cy="1952936"/>
          </a:xfrm>
          <a:prstGeom prst="rect">
            <a:avLst/>
          </a:prstGeom>
        </p:spPr>
      </p:pic>
    </p:spTree>
    <p:extLst>
      <p:ext uri="{BB962C8B-B14F-4D97-AF65-F5344CB8AC3E}">
        <p14:creationId xmlns:p14="http://schemas.microsoft.com/office/powerpoint/2010/main" val="3343710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11E0DA9-F80F-4FD2-86AD-FCB7040886B0}"/>
              </a:ext>
            </a:extLst>
          </p:cNvPr>
          <p:cNvSpPr>
            <a:spLocks noGrp="1"/>
          </p:cNvSpPr>
          <p:nvPr>
            <p:ph type="title"/>
          </p:nvPr>
        </p:nvSpPr>
        <p:spPr>
          <a:xfrm>
            <a:off x="432619" y="619431"/>
            <a:ext cx="10921181" cy="1193087"/>
          </a:xfrm>
        </p:spPr>
        <p:txBody>
          <a:bodyPr rtlCol="0">
            <a:normAutofit/>
          </a:bodyPr>
          <a:lstStyle/>
          <a:p>
            <a:pPr rtl="0"/>
            <a:r>
              <a:rPr lang="zh-CN" altLang="en-US" sz="3600" dirty="0">
                <a:solidFill>
                  <a:schemeClr val="bg1"/>
                </a:solidFill>
              </a:rPr>
              <a:t>神经网络的几何表示</a:t>
            </a:r>
          </a:p>
        </p:txBody>
      </p:sp>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19</a:t>
            </a:fld>
            <a:endParaRPr lang="zh-CN" altLang="en-US"/>
          </a:p>
        </p:txBody>
      </p:sp>
      <p:sp>
        <p:nvSpPr>
          <p:cNvPr id="5" name="Footer Placeholder 4">
            <a:extLst>
              <a:ext uri="{FF2B5EF4-FFF2-40B4-BE49-F238E27FC236}">
                <a16:creationId xmlns:a16="http://schemas.microsoft.com/office/drawing/2014/main" id="{B5BC6C7F-D9C1-7C9A-5829-A99D58D4D4F3}"/>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3" name="标题 2">
            <a:extLst>
              <a:ext uri="{FF2B5EF4-FFF2-40B4-BE49-F238E27FC236}">
                <a16:creationId xmlns:a16="http://schemas.microsoft.com/office/drawing/2014/main" id="{76403018-9D2F-4AAC-4EBC-25AD836B815F}"/>
              </a:ext>
            </a:extLst>
          </p:cNvPr>
          <p:cNvSpPr txBox="1">
            <a:spLocks/>
          </p:cNvSpPr>
          <p:nvPr/>
        </p:nvSpPr>
        <p:spPr>
          <a:xfrm>
            <a:off x="505862" y="2190749"/>
            <a:ext cx="3634059"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1800" cap="none" dirty="0">
                <a:solidFill>
                  <a:srgbClr val="CE7242"/>
                </a:solidFill>
              </a:rPr>
              <a:t>感知机</a:t>
            </a:r>
            <a:endParaRPr lang="zh-cn" sz="1800" cap="none" dirty="0">
              <a:solidFill>
                <a:srgbClr val="CE7242"/>
              </a:solidFill>
            </a:endParaRPr>
          </a:p>
        </p:txBody>
      </p:sp>
      <p:pic>
        <p:nvPicPr>
          <p:cNvPr id="9" name="图片 8">
            <a:extLst>
              <a:ext uri="{FF2B5EF4-FFF2-40B4-BE49-F238E27FC236}">
                <a16:creationId xmlns:a16="http://schemas.microsoft.com/office/drawing/2014/main" id="{7ECC4D25-141D-9AE8-3B7A-4E98587776C9}"/>
              </a:ext>
            </a:extLst>
          </p:cNvPr>
          <p:cNvPicPr>
            <a:picLocks noChangeAspect="1"/>
          </p:cNvPicPr>
          <p:nvPr/>
        </p:nvPicPr>
        <p:blipFill rotWithShape="1">
          <a:blip r:embed="rId3"/>
          <a:srcRect l="8065" t="8901" r="57007" b="9827"/>
          <a:stretch/>
        </p:blipFill>
        <p:spPr>
          <a:xfrm>
            <a:off x="405147" y="2727452"/>
            <a:ext cx="1919214" cy="1952936"/>
          </a:xfrm>
          <a:prstGeom prst="rect">
            <a:avLst/>
          </a:prstGeom>
        </p:spPr>
      </p:pic>
      <p:pic>
        <p:nvPicPr>
          <p:cNvPr id="20" name="图片 19">
            <a:extLst>
              <a:ext uri="{FF2B5EF4-FFF2-40B4-BE49-F238E27FC236}">
                <a16:creationId xmlns:a16="http://schemas.microsoft.com/office/drawing/2014/main" id="{416874B1-22D7-3796-B111-A8A2C72491C8}"/>
              </a:ext>
            </a:extLst>
          </p:cNvPr>
          <p:cNvPicPr>
            <a:picLocks noChangeAspect="1"/>
          </p:cNvPicPr>
          <p:nvPr/>
        </p:nvPicPr>
        <p:blipFill rotWithShape="1">
          <a:blip r:embed="rId3"/>
          <a:srcRect l="57208" t="14751" r="9380" b="14118"/>
          <a:stretch/>
        </p:blipFill>
        <p:spPr>
          <a:xfrm>
            <a:off x="338440" y="4726564"/>
            <a:ext cx="1830201" cy="1703910"/>
          </a:xfrm>
          <a:prstGeom prst="rect">
            <a:avLst/>
          </a:prstGeom>
        </p:spPr>
      </p:pic>
      <p:sp>
        <p:nvSpPr>
          <p:cNvPr id="34" name="文本占位符 3">
            <a:extLst>
              <a:ext uri="{FF2B5EF4-FFF2-40B4-BE49-F238E27FC236}">
                <a16:creationId xmlns:a16="http://schemas.microsoft.com/office/drawing/2014/main" id="{B2F7052F-7A0E-DC51-2116-1095AD138CAA}"/>
              </a:ext>
            </a:extLst>
          </p:cNvPr>
          <p:cNvSpPr txBox="1">
            <a:spLocks/>
          </p:cNvSpPr>
          <p:nvPr/>
        </p:nvSpPr>
        <p:spPr>
          <a:xfrm>
            <a:off x="8915935" y="2542717"/>
            <a:ext cx="2474403" cy="288348"/>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线性可分多分类：</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35" name="文本占位符 3">
            <a:extLst>
              <a:ext uri="{FF2B5EF4-FFF2-40B4-BE49-F238E27FC236}">
                <a16:creationId xmlns:a16="http://schemas.microsoft.com/office/drawing/2014/main" id="{EC38A257-6653-01D4-C60C-A5DBF47B8D7F}"/>
              </a:ext>
            </a:extLst>
          </p:cNvPr>
          <p:cNvSpPr txBox="1">
            <a:spLocks/>
          </p:cNvSpPr>
          <p:nvPr/>
        </p:nvSpPr>
        <p:spPr>
          <a:xfrm>
            <a:off x="9010776" y="2928188"/>
            <a:ext cx="2474403" cy="288348"/>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假定向量空间可以被分为</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k</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个不想交的集合：</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pic>
        <p:nvPicPr>
          <p:cNvPr id="37" name="图片 36">
            <a:extLst>
              <a:ext uri="{FF2B5EF4-FFF2-40B4-BE49-F238E27FC236}">
                <a16:creationId xmlns:a16="http://schemas.microsoft.com/office/drawing/2014/main" id="{EC999CDA-109C-5BC4-3C52-F21891F975CE}"/>
              </a:ext>
            </a:extLst>
          </p:cNvPr>
          <p:cNvPicPr>
            <a:picLocks noChangeAspect="1"/>
          </p:cNvPicPr>
          <p:nvPr/>
        </p:nvPicPr>
        <p:blipFill>
          <a:blip r:embed="rId4"/>
          <a:stretch>
            <a:fillRect/>
          </a:stretch>
        </p:blipFill>
        <p:spPr>
          <a:xfrm>
            <a:off x="9086358" y="3461698"/>
            <a:ext cx="2967559" cy="149805"/>
          </a:xfrm>
          <a:prstGeom prst="rect">
            <a:avLst/>
          </a:prstGeom>
        </p:spPr>
      </p:pic>
      <p:sp>
        <p:nvSpPr>
          <p:cNvPr id="38" name="文本占位符 3">
            <a:extLst>
              <a:ext uri="{FF2B5EF4-FFF2-40B4-BE49-F238E27FC236}">
                <a16:creationId xmlns:a16="http://schemas.microsoft.com/office/drawing/2014/main" id="{C99B89D2-FBF3-1B38-F339-18D2FEF583A8}"/>
              </a:ext>
            </a:extLst>
          </p:cNvPr>
          <p:cNvSpPr txBox="1">
            <a:spLocks/>
          </p:cNvSpPr>
          <p:nvPr/>
        </p:nvSpPr>
        <p:spPr>
          <a:xfrm>
            <a:off x="9010776" y="3709592"/>
            <a:ext cx="2474403" cy="288348"/>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存在下面向量空间：</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pic>
        <p:nvPicPr>
          <p:cNvPr id="40" name="图片 39">
            <a:extLst>
              <a:ext uri="{FF2B5EF4-FFF2-40B4-BE49-F238E27FC236}">
                <a16:creationId xmlns:a16="http://schemas.microsoft.com/office/drawing/2014/main" id="{F935FDF3-CB84-E4CE-F9D1-EDBE969F415A}"/>
              </a:ext>
            </a:extLst>
          </p:cNvPr>
          <p:cNvPicPr>
            <a:picLocks noChangeAspect="1"/>
          </p:cNvPicPr>
          <p:nvPr/>
        </p:nvPicPr>
        <p:blipFill>
          <a:blip r:embed="rId5"/>
          <a:stretch>
            <a:fillRect/>
          </a:stretch>
        </p:blipFill>
        <p:spPr>
          <a:xfrm>
            <a:off x="9379586" y="4057551"/>
            <a:ext cx="2209585" cy="669013"/>
          </a:xfrm>
          <a:prstGeom prst="rect">
            <a:avLst/>
          </a:prstGeom>
        </p:spPr>
      </p:pic>
      <p:pic>
        <p:nvPicPr>
          <p:cNvPr id="6" name="图片 5">
            <a:extLst>
              <a:ext uri="{FF2B5EF4-FFF2-40B4-BE49-F238E27FC236}">
                <a16:creationId xmlns:a16="http://schemas.microsoft.com/office/drawing/2014/main" id="{F7C49000-0EB5-2855-C6CE-A5FAE0822C08}"/>
              </a:ext>
            </a:extLst>
          </p:cNvPr>
          <p:cNvPicPr>
            <a:picLocks noChangeAspect="1"/>
          </p:cNvPicPr>
          <p:nvPr/>
        </p:nvPicPr>
        <p:blipFill>
          <a:blip r:embed="rId6"/>
          <a:stretch>
            <a:fillRect/>
          </a:stretch>
        </p:blipFill>
        <p:spPr>
          <a:xfrm>
            <a:off x="2348438" y="2600324"/>
            <a:ext cx="2127250" cy="1924050"/>
          </a:xfrm>
          <a:prstGeom prst="rect">
            <a:avLst/>
          </a:prstGeom>
        </p:spPr>
      </p:pic>
      <mc:AlternateContent xmlns:mc="http://schemas.openxmlformats.org/markup-compatibility/2006" xmlns:a14="http://schemas.microsoft.com/office/drawing/2010/main">
        <mc:Choice Requires="a14">
          <p:sp>
            <p:nvSpPr>
              <p:cNvPr id="7" name="文本占位符 3">
                <a:extLst>
                  <a:ext uri="{FF2B5EF4-FFF2-40B4-BE49-F238E27FC236}">
                    <a16:creationId xmlns:a16="http://schemas.microsoft.com/office/drawing/2014/main" id="{AD18DCC4-BC24-94E1-04EB-D218069AE831}"/>
                  </a:ext>
                </a:extLst>
              </p:cNvPr>
              <p:cNvSpPr txBox="1">
                <a:spLocks/>
              </p:cNvSpPr>
              <p:nvPr/>
            </p:nvSpPr>
            <p:spPr>
              <a:xfrm>
                <a:off x="9010776" y="4786175"/>
                <a:ext cx="3841625" cy="288348"/>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使得，对任意</a:t>
                </a:r>
                <a14:m>
                  <m:oMath xmlns:m="http://schemas.openxmlformats.org/officeDocument/2006/math">
                    <m:r>
                      <a:rPr lang="en-US" altLang="zh-CN" sz="1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r>
                      <a:rPr lang="en-US" altLang="zh-CN"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𝑖</m:t>
                    </m:r>
                    <m:r>
                      <a:rPr lang="en-US" altLang="zh-CN"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zh-CN"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d>
                      <m:dPr>
                        <m:ctrlPr>
                          <a:rPr lang="en-US" altLang="zh-CN"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𝑗</m:t>
                        </m:r>
                        <m:r>
                          <a:rPr lang="en-US" altLang="zh-CN"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𝑖</m:t>
                        </m:r>
                      </m:e>
                    </m:d>
                  </m:oMath>
                </a14:m>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mc:Choice>
        <mc:Fallback xmlns="">
          <p:sp>
            <p:nvSpPr>
              <p:cNvPr id="7" name="文本占位符 3">
                <a:extLst>
                  <a:ext uri="{FF2B5EF4-FFF2-40B4-BE49-F238E27FC236}">
                    <a16:creationId xmlns:a16="http://schemas.microsoft.com/office/drawing/2014/main" id="{AD18DCC4-BC24-94E1-04EB-D218069AE831}"/>
                  </a:ext>
                </a:extLst>
              </p:cNvPr>
              <p:cNvSpPr txBox="1">
                <a:spLocks noRot="1" noChangeAspect="1" noMove="1" noResize="1" noEditPoints="1" noAdjustHandles="1" noChangeArrowheads="1" noChangeShapeType="1" noTextEdit="1"/>
              </p:cNvSpPr>
              <p:nvPr/>
            </p:nvSpPr>
            <p:spPr>
              <a:xfrm>
                <a:off x="9010776" y="4786175"/>
                <a:ext cx="3841625" cy="288348"/>
              </a:xfrm>
              <a:prstGeom prst="rect">
                <a:avLst/>
              </a:prstGeom>
              <a:blipFill>
                <a:blip r:embed="rId8"/>
                <a:stretch>
                  <a:fillRect l="-476" t="-6383" b="-27660"/>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15BAA630-3159-F2BD-2CB4-536FFF1F3746}"/>
              </a:ext>
            </a:extLst>
          </p:cNvPr>
          <p:cNvPicPr>
            <a:picLocks noChangeAspect="1"/>
          </p:cNvPicPr>
          <p:nvPr/>
        </p:nvPicPr>
        <p:blipFill>
          <a:blip r:embed="rId9"/>
          <a:stretch>
            <a:fillRect/>
          </a:stretch>
        </p:blipFill>
        <p:spPr>
          <a:xfrm>
            <a:off x="9534550" y="5231850"/>
            <a:ext cx="2054621" cy="193551"/>
          </a:xfrm>
          <a:prstGeom prst="rect">
            <a:avLst/>
          </a:prstGeom>
        </p:spPr>
      </p:pic>
      <p:pic>
        <p:nvPicPr>
          <p:cNvPr id="11" name="图片 10">
            <a:extLst>
              <a:ext uri="{FF2B5EF4-FFF2-40B4-BE49-F238E27FC236}">
                <a16:creationId xmlns:a16="http://schemas.microsoft.com/office/drawing/2014/main" id="{5C7C4AAF-6AF4-6CEC-D3C7-8D7703B3730D}"/>
              </a:ext>
            </a:extLst>
          </p:cNvPr>
          <p:cNvPicPr>
            <a:picLocks noChangeAspect="1"/>
          </p:cNvPicPr>
          <p:nvPr/>
        </p:nvPicPr>
        <p:blipFill>
          <a:blip r:embed="rId10"/>
          <a:stretch>
            <a:fillRect/>
          </a:stretch>
        </p:blipFill>
        <p:spPr>
          <a:xfrm>
            <a:off x="2213877" y="4849812"/>
            <a:ext cx="2247900" cy="1689100"/>
          </a:xfrm>
          <a:prstGeom prst="rect">
            <a:avLst/>
          </a:prstGeom>
        </p:spPr>
      </p:pic>
      <p:pic>
        <p:nvPicPr>
          <p:cNvPr id="17" name="图片 16">
            <a:extLst>
              <a:ext uri="{FF2B5EF4-FFF2-40B4-BE49-F238E27FC236}">
                <a16:creationId xmlns:a16="http://schemas.microsoft.com/office/drawing/2014/main" id="{862F8CF1-375F-43D7-C4F1-D9205D7865EC}"/>
              </a:ext>
            </a:extLst>
          </p:cNvPr>
          <p:cNvPicPr>
            <a:picLocks noChangeAspect="1"/>
          </p:cNvPicPr>
          <p:nvPr/>
        </p:nvPicPr>
        <p:blipFill rotWithShape="1">
          <a:blip r:embed="rId11"/>
          <a:srcRect r="3612"/>
          <a:stretch/>
        </p:blipFill>
        <p:spPr>
          <a:xfrm>
            <a:off x="6363348" y="2649958"/>
            <a:ext cx="2450873" cy="1870402"/>
          </a:xfrm>
          <a:prstGeom prst="rect">
            <a:avLst/>
          </a:prstGeom>
        </p:spPr>
      </p:pic>
      <p:pic>
        <p:nvPicPr>
          <p:cNvPr id="19" name="图片 18">
            <a:extLst>
              <a:ext uri="{FF2B5EF4-FFF2-40B4-BE49-F238E27FC236}">
                <a16:creationId xmlns:a16="http://schemas.microsoft.com/office/drawing/2014/main" id="{AE2F11DD-E5F2-408F-6533-DCF5EB660F62}"/>
              </a:ext>
            </a:extLst>
          </p:cNvPr>
          <p:cNvPicPr>
            <a:picLocks noChangeAspect="1"/>
          </p:cNvPicPr>
          <p:nvPr/>
        </p:nvPicPr>
        <p:blipFill>
          <a:blip r:embed="rId12"/>
          <a:stretch>
            <a:fillRect/>
          </a:stretch>
        </p:blipFill>
        <p:spPr>
          <a:xfrm>
            <a:off x="5236140" y="4849812"/>
            <a:ext cx="2476500" cy="2006600"/>
          </a:xfrm>
          <a:prstGeom prst="rect">
            <a:avLst/>
          </a:prstGeom>
        </p:spPr>
      </p:pic>
      <p:pic>
        <p:nvPicPr>
          <p:cNvPr id="12" name="图片 11">
            <a:extLst>
              <a:ext uri="{FF2B5EF4-FFF2-40B4-BE49-F238E27FC236}">
                <a16:creationId xmlns:a16="http://schemas.microsoft.com/office/drawing/2014/main" id="{3EB4C75F-AC95-1255-A271-163B293093CE}"/>
              </a:ext>
            </a:extLst>
          </p:cNvPr>
          <p:cNvPicPr>
            <a:picLocks noChangeAspect="1"/>
          </p:cNvPicPr>
          <p:nvPr/>
        </p:nvPicPr>
        <p:blipFill>
          <a:blip r:embed="rId13"/>
          <a:stretch>
            <a:fillRect/>
          </a:stretch>
        </p:blipFill>
        <p:spPr>
          <a:xfrm>
            <a:off x="4461777" y="2577750"/>
            <a:ext cx="1682750" cy="1917700"/>
          </a:xfrm>
          <a:prstGeom prst="rect">
            <a:avLst/>
          </a:prstGeom>
        </p:spPr>
      </p:pic>
    </p:spTree>
    <p:extLst>
      <p:ext uri="{BB962C8B-B14F-4D97-AF65-F5344CB8AC3E}">
        <p14:creationId xmlns:p14="http://schemas.microsoft.com/office/powerpoint/2010/main" val="2541150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6076BCA-53F9-67FA-53B4-B63497F079DA}"/>
              </a:ext>
            </a:extLst>
          </p:cNvPr>
          <p:cNvSpPr>
            <a:spLocks noGrp="1"/>
          </p:cNvSpPr>
          <p:nvPr>
            <p:ph type="sldNum" sz="quarter" idx="12"/>
          </p:nvPr>
        </p:nvSpPr>
        <p:spPr/>
        <p:txBody>
          <a:bodyPr/>
          <a:lstStyle/>
          <a:p>
            <a:pPr rtl="0"/>
            <a:fld id="{F603CDE5-C1D8-4EDD-870F-A498BAFA520F}" type="slidenum">
              <a:rPr lang="en-US" altLang="zh-CN" noProof="0" smtClean="0"/>
              <a:t>2</a:t>
            </a:fld>
            <a:endParaRPr lang="zh-CN" altLang="en-US" noProof="0"/>
          </a:p>
        </p:txBody>
      </p:sp>
      <p:sp>
        <p:nvSpPr>
          <p:cNvPr id="4" name="标题 1">
            <a:extLst>
              <a:ext uri="{FF2B5EF4-FFF2-40B4-BE49-F238E27FC236}">
                <a16:creationId xmlns:a16="http://schemas.microsoft.com/office/drawing/2014/main" id="{7AE947C3-1F9C-EB63-2DCC-91C8A8534A8D}"/>
              </a:ext>
            </a:extLst>
          </p:cNvPr>
          <p:cNvSpPr txBox="1">
            <a:spLocks/>
          </p:cNvSpPr>
          <p:nvPr/>
        </p:nvSpPr>
        <p:spPr>
          <a:xfrm>
            <a:off x="513654" y="615529"/>
            <a:ext cx="3568661" cy="539503"/>
          </a:xfrm>
          <a:prstGeom prst="rect">
            <a:avLst/>
          </a:prstGeom>
        </p:spPr>
        <p:txBody>
          <a:bodyPr vert="horz" lIns="91440" tIns="45720" rIns="91440" bIns="45720" rtlCol="0" anchor="b">
            <a:normAutofit fontScale="92500"/>
          </a:bodyPr>
          <a:lstStyle>
            <a:lvl1pPr algn="l" defTabSz="457200" rtl="0" eaLnBrk="1" latinLnBrk="0" hangingPunct="1">
              <a:spcBef>
                <a:spcPct val="0"/>
              </a:spcBef>
              <a:buNone/>
              <a:defRPr sz="2800" b="0" kern="1200" cap="all" baseline="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rPr>
              <a:t>自然语言处理发展历程</a:t>
            </a:r>
            <a:endParaRPr lang="zh-cn" dirty="0">
              <a:solidFill>
                <a:schemeClr val="accent1">
                  <a:lumMod val="75000"/>
                </a:schemeClr>
              </a:solidFill>
            </a:endParaRPr>
          </a:p>
        </p:txBody>
      </p:sp>
      <p:sp>
        <p:nvSpPr>
          <p:cNvPr id="5" name="Footer Placeholder 4">
            <a:extLst>
              <a:ext uri="{FF2B5EF4-FFF2-40B4-BE49-F238E27FC236}">
                <a16:creationId xmlns:a16="http://schemas.microsoft.com/office/drawing/2014/main" id="{FDFE65F6-61C0-A2DF-2470-0E430E298031}"/>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pic>
        <p:nvPicPr>
          <p:cNvPr id="3" name="图片 2" descr="日程表&#10;&#10;描述已自动生成">
            <a:extLst>
              <a:ext uri="{FF2B5EF4-FFF2-40B4-BE49-F238E27FC236}">
                <a16:creationId xmlns:a16="http://schemas.microsoft.com/office/drawing/2014/main" id="{0A0C757C-3788-F2F3-785E-B94D68E41B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720" y="1155032"/>
            <a:ext cx="10772559" cy="4460988"/>
          </a:xfrm>
          <a:prstGeom prst="rect">
            <a:avLst/>
          </a:prstGeom>
        </p:spPr>
      </p:pic>
      <p:sp>
        <p:nvSpPr>
          <p:cNvPr id="8" name="文本框 7">
            <a:extLst>
              <a:ext uri="{FF2B5EF4-FFF2-40B4-BE49-F238E27FC236}">
                <a16:creationId xmlns:a16="http://schemas.microsoft.com/office/drawing/2014/main" id="{F98FB22C-68FB-5833-A6A5-F0C312487701}"/>
              </a:ext>
            </a:extLst>
          </p:cNvPr>
          <p:cNvSpPr txBox="1"/>
          <p:nvPr/>
        </p:nvSpPr>
        <p:spPr>
          <a:xfrm>
            <a:off x="581241" y="5598440"/>
            <a:ext cx="10772559" cy="749564"/>
          </a:xfrm>
          <a:prstGeom prst="rect">
            <a:avLst/>
          </a:prstGeom>
          <a:noFill/>
        </p:spPr>
        <p:txBody>
          <a:bodyPr wrap="square">
            <a:spAutoFit/>
          </a:bodyPr>
          <a:lstStyle/>
          <a:p>
            <a:pPr marL="342900" lvl="0" indent="-342900" algn="just">
              <a:lnSpc>
                <a:spcPct val="125000"/>
              </a:lnSpc>
              <a:buFont typeface="+mj-ea"/>
              <a:buAutoNum type="ea1JpnKorPlain"/>
            </a:pP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如何更好的描述高维空间中不同点之间的关系并以此反映他们真实所表达的实物之间的关系；</a:t>
            </a:r>
          </a:p>
          <a:p>
            <a:pPr marL="342900" lvl="0" indent="-342900" algn="just">
              <a:lnSpc>
                <a:spcPct val="125000"/>
              </a:lnSpc>
              <a:buFont typeface="+mj-ea"/>
              <a:buAutoNum type="ea1JpnKorPlain"/>
            </a:pPr>
            <a:r>
              <a:rPr lang="zh-CN" altLang="en-US" sz="1800" kern="100" dirty="0">
                <a:effectLst/>
                <a:latin typeface="Times New Roman" panose="02020603050405020304" pitchFamily="18" charset="0"/>
                <a:ea typeface="宋体" panose="02010600030101010101" pitchFamily="2" charset="-122"/>
              </a:rPr>
              <a:t>、如何设计一个模型结构，使用最少的空间自由度（参数量）尽可能表征更多的空间结构。</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06666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11E0DA9-F80F-4FD2-86AD-FCB7040886B0}"/>
              </a:ext>
            </a:extLst>
          </p:cNvPr>
          <p:cNvSpPr>
            <a:spLocks noGrp="1"/>
          </p:cNvSpPr>
          <p:nvPr>
            <p:ph type="title"/>
          </p:nvPr>
        </p:nvSpPr>
        <p:spPr>
          <a:xfrm>
            <a:off x="432619" y="619431"/>
            <a:ext cx="10921181" cy="1193087"/>
          </a:xfrm>
        </p:spPr>
        <p:txBody>
          <a:bodyPr rtlCol="0">
            <a:normAutofit/>
          </a:bodyPr>
          <a:lstStyle/>
          <a:p>
            <a:pPr rtl="0"/>
            <a:r>
              <a:rPr lang="zh-CN" altLang="en-US" sz="3600" dirty="0">
                <a:solidFill>
                  <a:schemeClr val="bg1"/>
                </a:solidFill>
              </a:rPr>
              <a:t>神经网络的几何表示</a:t>
            </a:r>
          </a:p>
        </p:txBody>
      </p:sp>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20</a:t>
            </a:fld>
            <a:endParaRPr lang="zh-CN" altLang="en-US"/>
          </a:p>
        </p:txBody>
      </p:sp>
      <p:sp>
        <p:nvSpPr>
          <p:cNvPr id="5" name="Footer Placeholder 4">
            <a:extLst>
              <a:ext uri="{FF2B5EF4-FFF2-40B4-BE49-F238E27FC236}">
                <a16:creationId xmlns:a16="http://schemas.microsoft.com/office/drawing/2014/main" id="{B5BC6C7F-D9C1-7C9A-5829-A99D58D4D4F3}"/>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3" name="标题 2">
            <a:extLst>
              <a:ext uri="{FF2B5EF4-FFF2-40B4-BE49-F238E27FC236}">
                <a16:creationId xmlns:a16="http://schemas.microsoft.com/office/drawing/2014/main" id="{76403018-9D2F-4AAC-4EBC-25AD836B815F}"/>
              </a:ext>
            </a:extLst>
          </p:cNvPr>
          <p:cNvSpPr txBox="1">
            <a:spLocks/>
          </p:cNvSpPr>
          <p:nvPr/>
        </p:nvSpPr>
        <p:spPr>
          <a:xfrm>
            <a:off x="505862" y="2190749"/>
            <a:ext cx="3634059"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1800" cap="none" dirty="0">
                <a:solidFill>
                  <a:srgbClr val="CE7242"/>
                </a:solidFill>
              </a:rPr>
              <a:t>多层感知机</a:t>
            </a:r>
            <a:endParaRPr lang="zh-cn" sz="1800" cap="none" dirty="0">
              <a:solidFill>
                <a:srgbClr val="CE7242"/>
              </a:solidFill>
            </a:endParaRPr>
          </a:p>
        </p:txBody>
      </p:sp>
      <p:sp>
        <p:nvSpPr>
          <p:cNvPr id="34" name="文本占位符 3">
            <a:extLst>
              <a:ext uri="{FF2B5EF4-FFF2-40B4-BE49-F238E27FC236}">
                <a16:creationId xmlns:a16="http://schemas.microsoft.com/office/drawing/2014/main" id="{B2F7052F-7A0E-DC51-2116-1095AD138CAA}"/>
              </a:ext>
            </a:extLst>
          </p:cNvPr>
          <p:cNvSpPr txBox="1">
            <a:spLocks/>
          </p:cNvSpPr>
          <p:nvPr/>
        </p:nvSpPr>
        <p:spPr>
          <a:xfrm>
            <a:off x="8052334" y="2542717"/>
            <a:ext cx="3196691" cy="288348"/>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非线性可分可使用多层感知机：</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35" name="文本占位符 3">
            <a:extLst>
              <a:ext uri="{FF2B5EF4-FFF2-40B4-BE49-F238E27FC236}">
                <a16:creationId xmlns:a16="http://schemas.microsoft.com/office/drawing/2014/main" id="{EC38A257-6653-01D4-C60C-A5DBF47B8D7F}"/>
              </a:ext>
            </a:extLst>
          </p:cNvPr>
          <p:cNvSpPr txBox="1">
            <a:spLocks/>
          </p:cNvSpPr>
          <p:nvPr/>
        </p:nvSpPr>
        <p:spPr>
          <a:xfrm>
            <a:off x="8147175" y="2928188"/>
            <a:ext cx="3606675" cy="288348"/>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通过两层神经网络，对空间做多次分割可完成这种非线性分类</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9" name="文本占位符 3">
            <a:extLst>
              <a:ext uri="{FF2B5EF4-FFF2-40B4-BE49-F238E27FC236}">
                <a16:creationId xmlns:a16="http://schemas.microsoft.com/office/drawing/2014/main" id="{7C53415C-6D84-BD3B-6E44-878A982927B0}"/>
              </a:ext>
            </a:extLst>
          </p:cNvPr>
          <p:cNvSpPr txBox="1">
            <a:spLocks/>
          </p:cNvSpPr>
          <p:nvPr/>
        </p:nvSpPr>
        <p:spPr>
          <a:xfrm>
            <a:off x="8147174" y="3542259"/>
            <a:ext cx="3606675" cy="633076"/>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中间层需要能对超平面两侧加以区分，因此会加上激活函数，使一个平面能区分它的两个半平面</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pic>
        <p:nvPicPr>
          <p:cNvPr id="32" name="图片 31">
            <a:extLst>
              <a:ext uri="{FF2B5EF4-FFF2-40B4-BE49-F238E27FC236}">
                <a16:creationId xmlns:a16="http://schemas.microsoft.com/office/drawing/2014/main" id="{1D8E3E0C-6358-C0B3-81C1-498DAC635576}"/>
              </a:ext>
            </a:extLst>
          </p:cNvPr>
          <p:cNvPicPr>
            <a:picLocks noChangeAspect="1"/>
          </p:cNvPicPr>
          <p:nvPr/>
        </p:nvPicPr>
        <p:blipFill>
          <a:blip r:embed="rId3"/>
          <a:stretch>
            <a:fillRect/>
          </a:stretch>
        </p:blipFill>
        <p:spPr>
          <a:xfrm>
            <a:off x="2580746" y="2728378"/>
            <a:ext cx="1583371" cy="1362331"/>
          </a:xfrm>
          <a:prstGeom prst="rect">
            <a:avLst/>
          </a:prstGeom>
        </p:spPr>
      </p:pic>
      <p:pic>
        <p:nvPicPr>
          <p:cNvPr id="33" name="图片 32">
            <a:extLst>
              <a:ext uri="{FF2B5EF4-FFF2-40B4-BE49-F238E27FC236}">
                <a16:creationId xmlns:a16="http://schemas.microsoft.com/office/drawing/2014/main" id="{D9DB23BE-C773-D52E-EA77-E8A189847CEF}"/>
              </a:ext>
            </a:extLst>
          </p:cNvPr>
          <p:cNvPicPr>
            <a:picLocks noChangeAspect="1"/>
          </p:cNvPicPr>
          <p:nvPr/>
        </p:nvPicPr>
        <p:blipFill>
          <a:blip r:embed="rId4"/>
          <a:stretch>
            <a:fillRect/>
          </a:stretch>
        </p:blipFill>
        <p:spPr>
          <a:xfrm>
            <a:off x="489662" y="2722028"/>
            <a:ext cx="1511195" cy="1366842"/>
          </a:xfrm>
          <a:prstGeom prst="rect">
            <a:avLst/>
          </a:prstGeom>
        </p:spPr>
      </p:pic>
      <p:pic>
        <p:nvPicPr>
          <p:cNvPr id="36" name="图片 35">
            <a:extLst>
              <a:ext uri="{FF2B5EF4-FFF2-40B4-BE49-F238E27FC236}">
                <a16:creationId xmlns:a16="http://schemas.microsoft.com/office/drawing/2014/main" id="{7DAB3562-363F-B089-559C-2175E57712F4}"/>
              </a:ext>
            </a:extLst>
          </p:cNvPr>
          <p:cNvPicPr>
            <a:picLocks noChangeAspect="1"/>
          </p:cNvPicPr>
          <p:nvPr/>
        </p:nvPicPr>
        <p:blipFill>
          <a:blip r:embed="rId5"/>
          <a:stretch>
            <a:fillRect/>
          </a:stretch>
        </p:blipFill>
        <p:spPr>
          <a:xfrm>
            <a:off x="432619" y="4398413"/>
            <a:ext cx="1596905" cy="1199934"/>
          </a:xfrm>
          <a:prstGeom prst="rect">
            <a:avLst/>
          </a:prstGeom>
        </p:spPr>
      </p:pic>
      <p:pic>
        <p:nvPicPr>
          <p:cNvPr id="37" name="图片 36">
            <a:extLst>
              <a:ext uri="{FF2B5EF4-FFF2-40B4-BE49-F238E27FC236}">
                <a16:creationId xmlns:a16="http://schemas.microsoft.com/office/drawing/2014/main" id="{CEC84BDD-E8D2-E249-4C50-4C42EA634236}"/>
              </a:ext>
            </a:extLst>
          </p:cNvPr>
          <p:cNvPicPr>
            <a:picLocks noChangeAspect="1"/>
          </p:cNvPicPr>
          <p:nvPr/>
        </p:nvPicPr>
        <p:blipFill>
          <a:blip r:embed="rId6"/>
          <a:stretch>
            <a:fillRect/>
          </a:stretch>
        </p:blipFill>
        <p:spPr>
          <a:xfrm>
            <a:off x="2489575" y="4398413"/>
            <a:ext cx="1759301" cy="1425485"/>
          </a:xfrm>
          <a:prstGeom prst="rect">
            <a:avLst/>
          </a:prstGeom>
        </p:spPr>
      </p:pic>
      <p:grpSp>
        <p:nvGrpSpPr>
          <p:cNvPr id="9" name="组合 8">
            <a:extLst>
              <a:ext uri="{FF2B5EF4-FFF2-40B4-BE49-F238E27FC236}">
                <a16:creationId xmlns:a16="http://schemas.microsoft.com/office/drawing/2014/main" id="{37CF6F86-9289-44C9-3200-FAE4372CE4E5}"/>
              </a:ext>
            </a:extLst>
          </p:cNvPr>
          <p:cNvGrpSpPr/>
          <p:nvPr/>
        </p:nvGrpSpPr>
        <p:grpSpPr>
          <a:xfrm>
            <a:off x="4715908" y="2701500"/>
            <a:ext cx="2817558" cy="3122398"/>
            <a:chOff x="4715908" y="2701500"/>
            <a:chExt cx="2817558" cy="3122398"/>
          </a:xfrm>
        </p:grpSpPr>
        <p:pic>
          <p:nvPicPr>
            <p:cNvPr id="31" name="图片 30">
              <a:extLst>
                <a:ext uri="{FF2B5EF4-FFF2-40B4-BE49-F238E27FC236}">
                  <a16:creationId xmlns:a16="http://schemas.microsoft.com/office/drawing/2014/main" id="{AF533CD0-4825-FD93-E407-D9E5C407A822}"/>
                </a:ext>
              </a:extLst>
            </p:cNvPr>
            <p:cNvPicPr>
              <a:picLocks noChangeAspect="1"/>
            </p:cNvPicPr>
            <p:nvPr/>
          </p:nvPicPr>
          <p:blipFill>
            <a:blip r:embed="rId7"/>
            <a:stretch>
              <a:fillRect/>
            </a:stretch>
          </p:blipFill>
          <p:spPr>
            <a:xfrm>
              <a:off x="4715908" y="2728379"/>
              <a:ext cx="1279730" cy="1431402"/>
            </a:xfrm>
            <a:prstGeom prst="rect">
              <a:avLst/>
            </a:prstGeom>
          </p:spPr>
        </p:pic>
        <p:pic>
          <p:nvPicPr>
            <p:cNvPr id="39" name="图片 38">
              <a:extLst>
                <a:ext uri="{FF2B5EF4-FFF2-40B4-BE49-F238E27FC236}">
                  <a16:creationId xmlns:a16="http://schemas.microsoft.com/office/drawing/2014/main" id="{34430419-741C-B33A-29DD-0ACDC569D08A}"/>
                </a:ext>
              </a:extLst>
            </p:cNvPr>
            <p:cNvPicPr>
              <a:picLocks noChangeAspect="1"/>
            </p:cNvPicPr>
            <p:nvPr/>
          </p:nvPicPr>
          <p:blipFill>
            <a:blip r:embed="rId8"/>
            <a:stretch>
              <a:fillRect/>
            </a:stretch>
          </p:blipFill>
          <p:spPr>
            <a:xfrm>
              <a:off x="4772804" y="4440358"/>
              <a:ext cx="2760662" cy="1223893"/>
            </a:xfrm>
            <a:prstGeom prst="rect">
              <a:avLst/>
            </a:prstGeom>
          </p:spPr>
        </p:pic>
        <p:pic>
          <p:nvPicPr>
            <p:cNvPr id="44" name="图片 43">
              <a:extLst>
                <a:ext uri="{FF2B5EF4-FFF2-40B4-BE49-F238E27FC236}">
                  <a16:creationId xmlns:a16="http://schemas.microsoft.com/office/drawing/2014/main" id="{2AD34591-542E-B8CF-1B1E-2AA9787F71A9}"/>
                </a:ext>
              </a:extLst>
            </p:cNvPr>
            <p:cNvPicPr>
              <a:picLocks noChangeAspect="1"/>
            </p:cNvPicPr>
            <p:nvPr/>
          </p:nvPicPr>
          <p:blipFill>
            <a:blip r:embed="rId9"/>
            <a:stretch>
              <a:fillRect/>
            </a:stretch>
          </p:blipFill>
          <p:spPr>
            <a:xfrm>
              <a:off x="6096700" y="2701500"/>
              <a:ext cx="1355928" cy="1473835"/>
            </a:xfrm>
            <a:prstGeom prst="rect">
              <a:avLst/>
            </a:prstGeom>
          </p:spPr>
        </p:pic>
        <p:sp>
          <p:nvSpPr>
            <p:cNvPr id="6" name="文本框 5">
              <a:extLst>
                <a:ext uri="{FF2B5EF4-FFF2-40B4-BE49-F238E27FC236}">
                  <a16:creationId xmlns:a16="http://schemas.microsoft.com/office/drawing/2014/main" id="{90EF5B01-76D5-C6A7-AB5C-7D4CB122CE7F}"/>
                </a:ext>
              </a:extLst>
            </p:cNvPr>
            <p:cNvSpPr txBox="1"/>
            <p:nvPr/>
          </p:nvSpPr>
          <p:spPr>
            <a:xfrm>
              <a:off x="5117755" y="4169347"/>
              <a:ext cx="374256" cy="276999"/>
            </a:xfrm>
            <a:prstGeom prst="rect">
              <a:avLst/>
            </a:prstGeom>
            <a:noFill/>
          </p:spPr>
          <p:txBody>
            <a:bodyPr wrap="square" rtlCol="0">
              <a:spAutoFit/>
            </a:bodyPr>
            <a:lstStyle/>
            <a:p>
              <a:r>
                <a:rPr lang="en-US" altLang="zh-CN" sz="1200" dirty="0"/>
                <a:t>(a)</a:t>
              </a:r>
              <a:endParaRPr lang="zh-CN" altLang="en-US" sz="1200" dirty="0"/>
            </a:p>
          </p:txBody>
        </p:sp>
        <p:sp>
          <p:nvSpPr>
            <p:cNvPr id="7" name="文本框 6">
              <a:extLst>
                <a:ext uri="{FF2B5EF4-FFF2-40B4-BE49-F238E27FC236}">
                  <a16:creationId xmlns:a16="http://schemas.microsoft.com/office/drawing/2014/main" id="{706B0387-39F5-859A-299A-D45D18C478CE}"/>
                </a:ext>
              </a:extLst>
            </p:cNvPr>
            <p:cNvSpPr txBox="1"/>
            <p:nvPr/>
          </p:nvSpPr>
          <p:spPr>
            <a:xfrm>
              <a:off x="6587536" y="4163359"/>
              <a:ext cx="374256" cy="276999"/>
            </a:xfrm>
            <a:prstGeom prst="rect">
              <a:avLst/>
            </a:prstGeom>
            <a:noFill/>
          </p:spPr>
          <p:txBody>
            <a:bodyPr wrap="square" rtlCol="0">
              <a:spAutoFit/>
            </a:bodyPr>
            <a:lstStyle/>
            <a:p>
              <a:r>
                <a:rPr lang="en-US" altLang="zh-CN" sz="1200" dirty="0"/>
                <a:t>(b)</a:t>
              </a:r>
              <a:endParaRPr lang="zh-CN" altLang="en-US" sz="1200" dirty="0"/>
            </a:p>
          </p:txBody>
        </p:sp>
        <p:sp>
          <p:nvSpPr>
            <p:cNvPr id="8" name="文本框 7">
              <a:extLst>
                <a:ext uri="{FF2B5EF4-FFF2-40B4-BE49-F238E27FC236}">
                  <a16:creationId xmlns:a16="http://schemas.microsoft.com/office/drawing/2014/main" id="{3949D155-7732-CC68-1A96-774FCD2C6739}"/>
                </a:ext>
              </a:extLst>
            </p:cNvPr>
            <p:cNvSpPr txBox="1"/>
            <p:nvPr/>
          </p:nvSpPr>
          <p:spPr>
            <a:xfrm>
              <a:off x="5966007" y="5546899"/>
              <a:ext cx="374256" cy="276999"/>
            </a:xfrm>
            <a:prstGeom prst="rect">
              <a:avLst/>
            </a:prstGeom>
            <a:noFill/>
          </p:spPr>
          <p:txBody>
            <a:bodyPr wrap="square" rtlCol="0">
              <a:spAutoFit/>
            </a:bodyPr>
            <a:lstStyle/>
            <a:p>
              <a:r>
                <a:rPr lang="en-US" altLang="zh-CN" sz="1200" dirty="0"/>
                <a:t>(c)</a:t>
              </a:r>
              <a:endParaRPr lang="zh-CN" altLang="en-US" sz="1200" dirty="0"/>
            </a:p>
          </p:txBody>
        </p:sp>
      </p:grpSp>
    </p:spTree>
    <p:extLst>
      <p:ext uri="{BB962C8B-B14F-4D97-AF65-F5344CB8AC3E}">
        <p14:creationId xmlns:p14="http://schemas.microsoft.com/office/powerpoint/2010/main" val="1099090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081CC704-2AAA-0DD2-F8C3-1FAF1FA7550B}"/>
              </a:ext>
            </a:extLst>
          </p:cNvPr>
          <p:cNvPicPr>
            <a:picLocks noChangeAspect="1"/>
          </p:cNvPicPr>
          <p:nvPr/>
        </p:nvPicPr>
        <p:blipFill>
          <a:blip r:embed="rId3"/>
          <a:stretch>
            <a:fillRect/>
          </a:stretch>
        </p:blipFill>
        <p:spPr>
          <a:xfrm>
            <a:off x="838200" y="1886171"/>
            <a:ext cx="10282844" cy="4646984"/>
          </a:xfrm>
          <a:prstGeom prst="rect">
            <a:avLst/>
          </a:prstGeom>
        </p:spPr>
      </p:pic>
      <p:sp>
        <p:nvSpPr>
          <p:cNvPr id="4" name="标题 3">
            <a:extLst>
              <a:ext uri="{FF2B5EF4-FFF2-40B4-BE49-F238E27FC236}">
                <a16:creationId xmlns:a16="http://schemas.microsoft.com/office/drawing/2014/main" id="{D11E0DA9-F80F-4FD2-86AD-FCB7040886B0}"/>
              </a:ext>
            </a:extLst>
          </p:cNvPr>
          <p:cNvSpPr>
            <a:spLocks noGrp="1"/>
          </p:cNvSpPr>
          <p:nvPr>
            <p:ph type="title"/>
          </p:nvPr>
        </p:nvSpPr>
        <p:spPr>
          <a:xfrm>
            <a:off x="432619" y="619431"/>
            <a:ext cx="10921181" cy="1193087"/>
          </a:xfrm>
        </p:spPr>
        <p:txBody>
          <a:bodyPr rtlCol="0">
            <a:normAutofit/>
          </a:bodyPr>
          <a:lstStyle/>
          <a:p>
            <a:pPr rtl="0"/>
            <a:r>
              <a:rPr lang="zh-CN" altLang="en-US" sz="3600" dirty="0">
                <a:solidFill>
                  <a:schemeClr val="bg1"/>
                </a:solidFill>
              </a:rPr>
              <a:t>神经网络的几何表示</a:t>
            </a:r>
          </a:p>
        </p:txBody>
      </p:sp>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21</a:t>
            </a:fld>
            <a:endParaRPr lang="zh-CN" altLang="en-US"/>
          </a:p>
        </p:txBody>
      </p:sp>
      <p:sp>
        <p:nvSpPr>
          <p:cNvPr id="5" name="Footer Placeholder 4">
            <a:extLst>
              <a:ext uri="{FF2B5EF4-FFF2-40B4-BE49-F238E27FC236}">
                <a16:creationId xmlns:a16="http://schemas.microsoft.com/office/drawing/2014/main" id="{B5BC6C7F-D9C1-7C9A-5829-A99D58D4D4F3}"/>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3" name="标题 2">
            <a:extLst>
              <a:ext uri="{FF2B5EF4-FFF2-40B4-BE49-F238E27FC236}">
                <a16:creationId xmlns:a16="http://schemas.microsoft.com/office/drawing/2014/main" id="{76403018-9D2F-4AAC-4EBC-25AD836B815F}"/>
              </a:ext>
            </a:extLst>
          </p:cNvPr>
          <p:cNvSpPr txBox="1">
            <a:spLocks/>
          </p:cNvSpPr>
          <p:nvPr/>
        </p:nvSpPr>
        <p:spPr>
          <a:xfrm>
            <a:off x="505862" y="1720965"/>
            <a:ext cx="3634059"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1800" cap="none" dirty="0">
                <a:solidFill>
                  <a:srgbClr val="CE7242"/>
                </a:solidFill>
              </a:rPr>
              <a:t>多层感知机</a:t>
            </a:r>
            <a:endParaRPr lang="zh-cn" sz="1800" cap="none" dirty="0">
              <a:solidFill>
                <a:srgbClr val="CE7242"/>
              </a:solidFill>
            </a:endParaRPr>
          </a:p>
        </p:txBody>
      </p:sp>
      <p:pic>
        <p:nvPicPr>
          <p:cNvPr id="6" name="图片 5">
            <a:extLst>
              <a:ext uri="{FF2B5EF4-FFF2-40B4-BE49-F238E27FC236}">
                <a16:creationId xmlns:a16="http://schemas.microsoft.com/office/drawing/2014/main" id="{96CE983B-94CE-AA9A-41CF-C45B44653C1F}"/>
              </a:ext>
            </a:extLst>
          </p:cNvPr>
          <p:cNvPicPr>
            <a:picLocks noChangeAspect="1"/>
          </p:cNvPicPr>
          <p:nvPr/>
        </p:nvPicPr>
        <p:blipFill>
          <a:blip r:embed="rId4"/>
          <a:stretch>
            <a:fillRect/>
          </a:stretch>
        </p:blipFill>
        <p:spPr>
          <a:xfrm>
            <a:off x="766070" y="2205107"/>
            <a:ext cx="2760662" cy="1223893"/>
          </a:xfrm>
          <a:prstGeom prst="rect">
            <a:avLst/>
          </a:prstGeom>
        </p:spPr>
      </p:pic>
    </p:spTree>
    <p:extLst>
      <p:ext uri="{BB962C8B-B14F-4D97-AF65-F5344CB8AC3E}">
        <p14:creationId xmlns:p14="http://schemas.microsoft.com/office/powerpoint/2010/main" val="3160432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11E0DA9-F80F-4FD2-86AD-FCB7040886B0}"/>
              </a:ext>
            </a:extLst>
          </p:cNvPr>
          <p:cNvSpPr>
            <a:spLocks noGrp="1"/>
          </p:cNvSpPr>
          <p:nvPr>
            <p:ph type="title"/>
          </p:nvPr>
        </p:nvSpPr>
        <p:spPr>
          <a:xfrm>
            <a:off x="432619" y="619431"/>
            <a:ext cx="10921181" cy="1193087"/>
          </a:xfrm>
        </p:spPr>
        <p:txBody>
          <a:bodyPr rtlCol="0">
            <a:normAutofit/>
          </a:bodyPr>
          <a:lstStyle/>
          <a:p>
            <a:pPr rtl="0"/>
            <a:r>
              <a:rPr lang="zh-CN" altLang="en-US" sz="3600" dirty="0">
                <a:solidFill>
                  <a:schemeClr val="bg1"/>
                </a:solidFill>
              </a:rPr>
              <a:t>神经网络的几何表示</a:t>
            </a:r>
          </a:p>
        </p:txBody>
      </p:sp>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22</a:t>
            </a:fld>
            <a:endParaRPr lang="zh-CN" altLang="en-US"/>
          </a:p>
        </p:txBody>
      </p:sp>
      <p:sp>
        <p:nvSpPr>
          <p:cNvPr id="5" name="Footer Placeholder 4">
            <a:extLst>
              <a:ext uri="{FF2B5EF4-FFF2-40B4-BE49-F238E27FC236}">
                <a16:creationId xmlns:a16="http://schemas.microsoft.com/office/drawing/2014/main" id="{B5BC6C7F-D9C1-7C9A-5829-A99D58D4D4F3}"/>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6" name="标题 2">
            <a:extLst>
              <a:ext uri="{FF2B5EF4-FFF2-40B4-BE49-F238E27FC236}">
                <a16:creationId xmlns:a16="http://schemas.microsoft.com/office/drawing/2014/main" id="{FBF097C8-787D-3758-A83C-511C60D1855E}"/>
              </a:ext>
            </a:extLst>
          </p:cNvPr>
          <p:cNvSpPr txBox="1">
            <a:spLocks/>
          </p:cNvSpPr>
          <p:nvPr/>
        </p:nvSpPr>
        <p:spPr>
          <a:xfrm>
            <a:off x="587142" y="1794509"/>
            <a:ext cx="3723238"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1800" dirty="0">
                <a:solidFill>
                  <a:srgbClr val="CE7242"/>
                </a:solidFill>
              </a:rPr>
              <a:t>深度神经网络</a:t>
            </a:r>
            <a:endParaRPr lang="zh-cn" sz="1800" dirty="0">
              <a:solidFill>
                <a:srgbClr val="CE7242"/>
              </a:solidFill>
            </a:endParaRPr>
          </a:p>
        </p:txBody>
      </p:sp>
      <p:pic>
        <p:nvPicPr>
          <p:cNvPr id="7" name="图片 6">
            <a:extLst>
              <a:ext uri="{FF2B5EF4-FFF2-40B4-BE49-F238E27FC236}">
                <a16:creationId xmlns:a16="http://schemas.microsoft.com/office/drawing/2014/main" id="{F8208AF1-8DF8-C923-2C85-B5EA5D01618F}"/>
              </a:ext>
            </a:extLst>
          </p:cNvPr>
          <p:cNvPicPr>
            <a:picLocks noChangeAspect="1"/>
          </p:cNvPicPr>
          <p:nvPr/>
        </p:nvPicPr>
        <p:blipFill>
          <a:blip r:embed="rId3"/>
          <a:stretch>
            <a:fillRect/>
          </a:stretch>
        </p:blipFill>
        <p:spPr>
          <a:xfrm>
            <a:off x="3646602" y="2434443"/>
            <a:ext cx="2158292" cy="2048063"/>
          </a:xfrm>
          <a:prstGeom prst="rect">
            <a:avLst/>
          </a:prstGeom>
        </p:spPr>
      </p:pic>
      <p:pic>
        <p:nvPicPr>
          <p:cNvPr id="8" name="Picture 2" descr="深入了解 机器学习：支持向量机(Support Vector Machine, SVM)_weixin_43857419的博客-CSDN博客">
            <a:extLst>
              <a:ext uri="{FF2B5EF4-FFF2-40B4-BE49-F238E27FC236}">
                <a16:creationId xmlns:a16="http://schemas.microsoft.com/office/drawing/2014/main" id="{510B80C6-5F7A-058D-DC84-D6023845A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6725" y="3368135"/>
            <a:ext cx="2965535" cy="114875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a:extLst>
              <a:ext uri="{FF2B5EF4-FFF2-40B4-BE49-F238E27FC236}">
                <a16:creationId xmlns:a16="http://schemas.microsoft.com/office/drawing/2014/main" id="{B893163A-CB71-5E97-709F-312ECE236368}"/>
              </a:ext>
            </a:extLst>
          </p:cNvPr>
          <p:cNvGrpSpPr/>
          <p:nvPr/>
        </p:nvGrpSpPr>
        <p:grpSpPr>
          <a:xfrm>
            <a:off x="8086725" y="2107688"/>
            <a:ext cx="2785185" cy="1321312"/>
            <a:chOff x="6482340" y="2204084"/>
            <a:chExt cx="4389570" cy="1828800"/>
          </a:xfrm>
        </p:grpSpPr>
        <p:pic>
          <p:nvPicPr>
            <p:cNvPr id="13" name="图片 12" descr="图表&#10;&#10;描述已自动生成">
              <a:extLst>
                <a:ext uri="{FF2B5EF4-FFF2-40B4-BE49-F238E27FC236}">
                  <a16:creationId xmlns:a16="http://schemas.microsoft.com/office/drawing/2014/main" id="{0E86BD57-0004-7FE2-1BF6-E0A20139E2F7}"/>
                </a:ext>
              </a:extLst>
            </p:cNvPr>
            <p:cNvPicPr>
              <a:picLocks noChangeAspect="1"/>
            </p:cNvPicPr>
            <p:nvPr/>
          </p:nvPicPr>
          <p:blipFill rotWithShape="1">
            <a:blip r:embed="rId5"/>
            <a:srcRect l="52864"/>
            <a:stretch/>
          </p:blipFill>
          <p:spPr>
            <a:xfrm>
              <a:off x="6482340" y="2204084"/>
              <a:ext cx="2298700" cy="1828800"/>
            </a:xfrm>
            <a:prstGeom prst="rect">
              <a:avLst/>
            </a:prstGeom>
          </p:spPr>
        </p:pic>
        <p:pic>
          <p:nvPicPr>
            <p:cNvPr id="14" name="图片 13" descr="图表&#10;&#10;描述已自动生成">
              <a:extLst>
                <a:ext uri="{FF2B5EF4-FFF2-40B4-BE49-F238E27FC236}">
                  <a16:creationId xmlns:a16="http://schemas.microsoft.com/office/drawing/2014/main" id="{329B35C2-E496-3C57-6DA4-D0B02C30F9AB}"/>
                </a:ext>
              </a:extLst>
            </p:cNvPr>
            <p:cNvPicPr>
              <a:picLocks noChangeAspect="1"/>
            </p:cNvPicPr>
            <p:nvPr/>
          </p:nvPicPr>
          <p:blipFill rotWithShape="1">
            <a:blip r:embed="rId5"/>
            <a:srcRect r="52864"/>
            <a:stretch/>
          </p:blipFill>
          <p:spPr>
            <a:xfrm>
              <a:off x="8573210" y="2204084"/>
              <a:ext cx="2298700" cy="1828800"/>
            </a:xfrm>
            <a:prstGeom prst="rect">
              <a:avLst/>
            </a:prstGeom>
          </p:spPr>
        </p:pic>
      </p:grpSp>
      <p:sp>
        <p:nvSpPr>
          <p:cNvPr id="15" name="文本占位符 3">
            <a:extLst>
              <a:ext uri="{FF2B5EF4-FFF2-40B4-BE49-F238E27FC236}">
                <a16:creationId xmlns:a16="http://schemas.microsoft.com/office/drawing/2014/main" id="{AE79520A-6FDC-44DA-9A7A-9B84C1418D35}"/>
              </a:ext>
            </a:extLst>
          </p:cNvPr>
          <p:cNvSpPr txBox="1">
            <a:spLocks/>
          </p:cNvSpPr>
          <p:nvPr/>
        </p:nvSpPr>
        <p:spPr>
          <a:xfrm>
            <a:off x="6482340" y="4456028"/>
            <a:ext cx="2474403" cy="288348"/>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神经网络：</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6" name="文本占位符 3">
            <a:extLst>
              <a:ext uri="{FF2B5EF4-FFF2-40B4-BE49-F238E27FC236}">
                <a16:creationId xmlns:a16="http://schemas.microsoft.com/office/drawing/2014/main" id="{89353619-E62C-2998-E7EE-4A753A5AB030}"/>
              </a:ext>
            </a:extLst>
          </p:cNvPr>
          <p:cNvSpPr txBox="1">
            <a:spLocks/>
          </p:cNvSpPr>
          <p:nvPr/>
        </p:nvSpPr>
        <p:spPr>
          <a:xfrm>
            <a:off x="6498538" y="4750312"/>
            <a:ext cx="5027677" cy="2021963"/>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第一个隐藏层中的特征是通过激活输入的仿射函数来创建的</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激活与不激活实现了对分割后空间的选择</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下一个隐藏层中的特征是通过进一步拉伸、移位和变换在前一层提取的特征来创建的</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前一个特征形成的空间被激活函数不断分割成不同的部分，每部分进行不同的拉伸、移位和变换</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最后一层将 </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Y </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建模为线性可分的集合</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ACBE0C28-16EC-60A6-7286-76499CDDEBB8}"/>
              </a:ext>
            </a:extLst>
          </p:cNvPr>
          <p:cNvPicPr>
            <a:picLocks noChangeAspect="1"/>
          </p:cNvPicPr>
          <p:nvPr/>
        </p:nvPicPr>
        <p:blipFill>
          <a:blip r:embed="rId6"/>
          <a:stretch>
            <a:fillRect/>
          </a:stretch>
        </p:blipFill>
        <p:spPr>
          <a:xfrm>
            <a:off x="500379" y="4893418"/>
            <a:ext cx="2262072" cy="1002852"/>
          </a:xfrm>
          <a:prstGeom prst="rect">
            <a:avLst/>
          </a:prstGeom>
        </p:spPr>
      </p:pic>
      <p:pic>
        <p:nvPicPr>
          <p:cNvPr id="10" name="图片 9">
            <a:extLst>
              <a:ext uri="{FF2B5EF4-FFF2-40B4-BE49-F238E27FC236}">
                <a16:creationId xmlns:a16="http://schemas.microsoft.com/office/drawing/2014/main" id="{8583BE80-7F2D-1301-66AA-97CC6100A8B1}"/>
              </a:ext>
            </a:extLst>
          </p:cNvPr>
          <p:cNvPicPr>
            <a:picLocks noChangeAspect="1"/>
          </p:cNvPicPr>
          <p:nvPr/>
        </p:nvPicPr>
        <p:blipFill>
          <a:blip r:embed="rId7"/>
          <a:stretch>
            <a:fillRect/>
          </a:stretch>
        </p:blipFill>
        <p:spPr>
          <a:xfrm>
            <a:off x="905188" y="2748833"/>
            <a:ext cx="1355928" cy="1473835"/>
          </a:xfrm>
          <a:prstGeom prst="rect">
            <a:avLst/>
          </a:prstGeom>
        </p:spPr>
      </p:pic>
      <p:pic>
        <p:nvPicPr>
          <p:cNvPr id="2050" name="Picture 2" descr="多层感知机vs单层感知机">
            <a:extLst>
              <a:ext uri="{FF2B5EF4-FFF2-40B4-BE49-F238E27FC236}">
                <a16:creationId xmlns:a16="http://schemas.microsoft.com/office/drawing/2014/main" id="{D49D85D8-9227-5508-31D7-389AAFF654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5954" y="4649054"/>
            <a:ext cx="3449081" cy="1707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077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11E0DA9-F80F-4FD2-86AD-FCB7040886B0}"/>
              </a:ext>
            </a:extLst>
          </p:cNvPr>
          <p:cNvSpPr>
            <a:spLocks noGrp="1"/>
          </p:cNvSpPr>
          <p:nvPr>
            <p:ph type="title"/>
          </p:nvPr>
        </p:nvSpPr>
        <p:spPr>
          <a:xfrm>
            <a:off x="432619" y="619431"/>
            <a:ext cx="10921181" cy="1193087"/>
          </a:xfrm>
        </p:spPr>
        <p:txBody>
          <a:bodyPr rtlCol="0">
            <a:normAutofit/>
          </a:bodyPr>
          <a:lstStyle/>
          <a:p>
            <a:pPr rtl="0"/>
            <a:r>
              <a:rPr lang="zh-CN" altLang="en-US" sz="3600" dirty="0">
                <a:solidFill>
                  <a:schemeClr val="bg1"/>
                </a:solidFill>
              </a:rPr>
              <a:t>神经网络的几何表示</a:t>
            </a:r>
          </a:p>
        </p:txBody>
      </p:sp>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23</a:t>
            </a:fld>
            <a:endParaRPr lang="zh-CN" altLang="en-US"/>
          </a:p>
        </p:txBody>
      </p:sp>
      <p:sp>
        <p:nvSpPr>
          <p:cNvPr id="5" name="Footer Placeholder 4">
            <a:extLst>
              <a:ext uri="{FF2B5EF4-FFF2-40B4-BE49-F238E27FC236}">
                <a16:creationId xmlns:a16="http://schemas.microsoft.com/office/drawing/2014/main" id="{B5BC6C7F-D9C1-7C9A-5829-A99D58D4D4F3}"/>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6" name="标题 2">
            <a:extLst>
              <a:ext uri="{FF2B5EF4-FFF2-40B4-BE49-F238E27FC236}">
                <a16:creationId xmlns:a16="http://schemas.microsoft.com/office/drawing/2014/main" id="{FBF097C8-787D-3758-A83C-511C60D1855E}"/>
              </a:ext>
            </a:extLst>
          </p:cNvPr>
          <p:cNvSpPr txBox="1">
            <a:spLocks/>
          </p:cNvSpPr>
          <p:nvPr/>
        </p:nvSpPr>
        <p:spPr>
          <a:xfrm>
            <a:off x="587142" y="1794509"/>
            <a:ext cx="3723238"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1800" dirty="0">
                <a:solidFill>
                  <a:srgbClr val="CE7242"/>
                </a:solidFill>
              </a:rPr>
              <a:t>激活函数</a:t>
            </a:r>
            <a:r>
              <a:rPr lang="en-US" altLang="zh-CN" sz="1800" dirty="0">
                <a:solidFill>
                  <a:srgbClr val="CE7242"/>
                </a:solidFill>
              </a:rPr>
              <a:t>-</a:t>
            </a:r>
            <a:r>
              <a:rPr lang="en-US" altLang="zh-CN" sz="1800" dirty="0" err="1">
                <a:solidFill>
                  <a:srgbClr val="CE7242"/>
                </a:solidFill>
              </a:rPr>
              <a:t>ReLU</a:t>
            </a:r>
            <a:endParaRPr lang="zh-cn" sz="1800" dirty="0">
              <a:solidFill>
                <a:srgbClr val="CE7242"/>
              </a:solidFill>
            </a:endParaRPr>
          </a:p>
        </p:txBody>
      </p:sp>
      <p:sp>
        <p:nvSpPr>
          <p:cNvPr id="9" name="文本框 8">
            <a:extLst>
              <a:ext uri="{FF2B5EF4-FFF2-40B4-BE49-F238E27FC236}">
                <a16:creationId xmlns:a16="http://schemas.microsoft.com/office/drawing/2014/main" id="{B08CFF4E-39BE-15B4-049A-DCEBD2D1C4C1}"/>
              </a:ext>
            </a:extLst>
          </p:cNvPr>
          <p:cNvSpPr txBox="1"/>
          <p:nvPr/>
        </p:nvSpPr>
        <p:spPr>
          <a:xfrm>
            <a:off x="4844334" y="3703093"/>
            <a:ext cx="2179320" cy="369332"/>
          </a:xfrm>
          <a:prstGeom prst="rect">
            <a:avLst/>
          </a:prstGeom>
          <a:noFill/>
        </p:spPr>
        <p:txBody>
          <a:bodyPr wrap="square">
            <a:spAutoFit/>
          </a:bodyPr>
          <a:lstStyle/>
          <a:p>
            <a:r>
              <a:rPr lang="en-US" altLang="zh-CN" b="1" i="0" dirty="0" err="1">
                <a:solidFill>
                  <a:srgbClr val="242424"/>
                </a:solidFill>
                <a:effectLst/>
                <a:latin typeface="source-serif-pro"/>
              </a:rPr>
              <a:t>ReLU</a:t>
            </a:r>
            <a:r>
              <a:rPr lang="en-US" altLang="zh-CN" b="1" i="0" dirty="0">
                <a:solidFill>
                  <a:srgbClr val="242424"/>
                </a:solidFill>
                <a:effectLst/>
                <a:latin typeface="source-serif-pro"/>
              </a:rPr>
              <a:t>(x) = max(0, x)</a:t>
            </a:r>
            <a:endParaRPr lang="zh-CN" altLang="en-US" dirty="0"/>
          </a:p>
        </p:txBody>
      </p:sp>
      <p:pic>
        <p:nvPicPr>
          <p:cNvPr id="1028" name="Picture 4">
            <a:extLst>
              <a:ext uri="{FF2B5EF4-FFF2-40B4-BE49-F238E27FC236}">
                <a16:creationId xmlns:a16="http://schemas.microsoft.com/office/drawing/2014/main" id="{CE6FB358-BC47-5368-7EAE-D63982D94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7907" y="2204084"/>
            <a:ext cx="2556933" cy="191770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占位符 3">
            <a:extLst>
              <a:ext uri="{FF2B5EF4-FFF2-40B4-BE49-F238E27FC236}">
                <a16:creationId xmlns:a16="http://schemas.microsoft.com/office/drawing/2014/main" id="{3075817D-CC7F-3B5E-B5C7-E10E09E0CED3}"/>
              </a:ext>
            </a:extLst>
          </p:cNvPr>
          <p:cNvSpPr txBox="1">
            <a:spLocks/>
          </p:cNvSpPr>
          <p:nvPr/>
        </p:nvSpPr>
        <p:spPr>
          <a:xfrm>
            <a:off x="7998720" y="4118609"/>
            <a:ext cx="3545580" cy="288348"/>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如果我们只使用 </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2 </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个隐藏神经元和一个用</a:t>
            </a:r>
            <a:r>
              <a:rPr lang="en-US" altLang="zh-CN" sz="14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ReLU</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激活的隐藏层：</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pic>
        <p:nvPicPr>
          <p:cNvPr id="20" name="图片 19" descr="图表, 散点图&#10;&#10;描述已自动生成">
            <a:extLst>
              <a:ext uri="{FF2B5EF4-FFF2-40B4-BE49-F238E27FC236}">
                <a16:creationId xmlns:a16="http://schemas.microsoft.com/office/drawing/2014/main" id="{DB003EF3-1AAF-5020-A00C-45619FF1A5DC}"/>
              </a:ext>
            </a:extLst>
          </p:cNvPr>
          <p:cNvPicPr>
            <a:picLocks noChangeAspect="1"/>
          </p:cNvPicPr>
          <p:nvPr/>
        </p:nvPicPr>
        <p:blipFill>
          <a:blip r:embed="rId4"/>
          <a:stretch>
            <a:fillRect/>
          </a:stretch>
        </p:blipFill>
        <p:spPr>
          <a:xfrm>
            <a:off x="7930623" y="4704034"/>
            <a:ext cx="3539067" cy="1327150"/>
          </a:xfrm>
          <a:prstGeom prst="rect">
            <a:avLst/>
          </a:prstGeom>
        </p:spPr>
      </p:pic>
      <p:sp>
        <p:nvSpPr>
          <p:cNvPr id="21" name="文本占位符 3">
            <a:extLst>
              <a:ext uri="{FF2B5EF4-FFF2-40B4-BE49-F238E27FC236}">
                <a16:creationId xmlns:a16="http://schemas.microsoft.com/office/drawing/2014/main" id="{776447F2-C79A-38F5-847C-658C03F724E8}"/>
              </a:ext>
            </a:extLst>
          </p:cNvPr>
          <p:cNvSpPr txBox="1">
            <a:spLocks/>
          </p:cNvSpPr>
          <p:nvPr/>
        </p:nvSpPr>
        <p:spPr>
          <a:xfrm>
            <a:off x="4120419" y="4757134"/>
            <a:ext cx="3545580" cy="1914525"/>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查看学习到的特征（左侧），大多数情况下，当一个隐藏神经元被激活时，另一个隐藏神经元为 </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0</a:t>
            </a:r>
          </a:p>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查看数据（右侧），我们似乎至少需要 </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5 </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或 </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6 </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块来估计此决策边界</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使用 </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3 </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个隐藏神经元应该能为我们的任务提供足够的线性片段</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grpSp>
        <p:nvGrpSpPr>
          <p:cNvPr id="10" name="组合 9">
            <a:extLst>
              <a:ext uri="{FF2B5EF4-FFF2-40B4-BE49-F238E27FC236}">
                <a16:creationId xmlns:a16="http://schemas.microsoft.com/office/drawing/2014/main" id="{3F5E8868-2019-001D-043A-E20E4F1D6A43}"/>
              </a:ext>
            </a:extLst>
          </p:cNvPr>
          <p:cNvGrpSpPr/>
          <p:nvPr/>
        </p:nvGrpSpPr>
        <p:grpSpPr>
          <a:xfrm>
            <a:off x="2991374" y="2100866"/>
            <a:ext cx="4887398" cy="1498545"/>
            <a:chOff x="2991374" y="2100866"/>
            <a:chExt cx="4887398" cy="1498545"/>
          </a:xfrm>
        </p:grpSpPr>
        <p:pic>
          <p:nvPicPr>
            <p:cNvPr id="1026" name="Picture 2">
              <a:extLst>
                <a:ext uri="{FF2B5EF4-FFF2-40B4-BE49-F238E27FC236}">
                  <a16:creationId xmlns:a16="http://schemas.microsoft.com/office/drawing/2014/main" id="{E8CF6C3B-ABF7-86C2-2068-1D7119D44F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1374" y="2100866"/>
              <a:ext cx="1998060" cy="14985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CEA21A30-362B-D30D-4AB8-E499F68CB3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2306" y="2307637"/>
              <a:ext cx="3046466" cy="1133248"/>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图片 6">
            <a:extLst>
              <a:ext uri="{FF2B5EF4-FFF2-40B4-BE49-F238E27FC236}">
                <a16:creationId xmlns:a16="http://schemas.microsoft.com/office/drawing/2014/main" id="{65E8A4EC-6E25-4005-FF39-1D1F9B219045}"/>
              </a:ext>
            </a:extLst>
          </p:cNvPr>
          <p:cNvPicPr>
            <a:picLocks noChangeAspect="1"/>
          </p:cNvPicPr>
          <p:nvPr/>
        </p:nvPicPr>
        <p:blipFill>
          <a:blip r:embed="rId7"/>
          <a:stretch>
            <a:fillRect/>
          </a:stretch>
        </p:blipFill>
        <p:spPr>
          <a:xfrm>
            <a:off x="500379" y="4516894"/>
            <a:ext cx="2898711" cy="1285095"/>
          </a:xfrm>
          <a:prstGeom prst="rect">
            <a:avLst/>
          </a:prstGeom>
        </p:spPr>
      </p:pic>
      <p:pic>
        <p:nvPicPr>
          <p:cNvPr id="8" name="图片 7">
            <a:extLst>
              <a:ext uri="{FF2B5EF4-FFF2-40B4-BE49-F238E27FC236}">
                <a16:creationId xmlns:a16="http://schemas.microsoft.com/office/drawing/2014/main" id="{51D0969D-D403-A6C7-C3DF-D70371AB11BE}"/>
              </a:ext>
            </a:extLst>
          </p:cNvPr>
          <p:cNvPicPr>
            <a:picLocks noChangeAspect="1"/>
          </p:cNvPicPr>
          <p:nvPr/>
        </p:nvPicPr>
        <p:blipFill>
          <a:blip r:embed="rId8"/>
          <a:stretch>
            <a:fillRect/>
          </a:stretch>
        </p:blipFill>
        <p:spPr>
          <a:xfrm>
            <a:off x="905188" y="2748833"/>
            <a:ext cx="1355928" cy="1473835"/>
          </a:xfrm>
          <a:prstGeom prst="rect">
            <a:avLst/>
          </a:prstGeom>
        </p:spPr>
      </p:pic>
    </p:spTree>
    <p:extLst>
      <p:ext uri="{BB962C8B-B14F-4D97-AF65-F5344CB8AC3E}">
        <p14:creationId xmlns:p14="http://schemas.microsoft.com/office/powerpoint/2010/main" val="3925306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11E0DA9-F80F-4FD2-86AD-FCB7040886B0}"/>
              </a:ext>
            </a:extLst>
          </p:cNvPr>
          <p:cNvSpPr>
            <a:spLocks noGrp="1"/>
          </p:cNvSpPr>
          <p:nvPr>
            <p:ph type="title"/>
          </p:nvPr>
        </p:nvSpPr>
        <p:spPr>
          <a:xfrm>
            <a:off x="432619" y="619431"/>
            <a:ext cx="10921181" cy="1193087"/>
          </a:xfrm>
        </p:spPr>
        <p:txBody>
          <a:bodyPr rtlCol="0">
            <a:normAutofit/>
          </a:bodyPr>
          <a:lstStyle/>
          <a:p>
            <a:pPr rtl="0"/>
            <a:r>
              <a:rPr lang="zh-CN" altLang="en-US" sz="3600" dirty="0">
                <a:solidFill>
                  <a:schemeClr val="bg1"/>
                </a:solidFill>
              </a:rPr>
              <a:t>神经网络的几何表示</a:t>
            </a:r>
          </a:p>
        </p:txBody>
      </p:sp>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24</a:t>
            </a:fld>
            <a:endParaRPr lang="zh-CN" altLang="en-US"/>
          </a:p>
        </p:txBody>
      </p:sp>
      <p:sp>
        <p:nvSpPr>
          <p:cNvPr id="5" name="Footer Placeholder 4">
            <a:extLst>
              <a:ext uri="{FF2B5EF4-FFF2-40B4-BE49-F238E27FC236}">
                <a16:creationId xmlns:a16="http://schemas.microsoft.com/office/drawing/2014/main" id="{B5BC6C7F-D9C1-7C9A-5829-A99D58D4D4F3}"/>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6" name="标题 2">
            <a:extLst>
              <a:ext uri="{FF2B5EF4-FFF2-40B4-BE49-F238E27FC236}">
                <a16:creationId xmlns:a16="http://schemas.microsoft.com/office/drawing/2014/main" id="{FBF097C8-787D-3758-A83C-511C60D1855E}"/>
              </a:ext>
            </a:extLst>
          </p:cNvPr>
          <p:cNvSpPr txBox="1">
            <a:spLocks/>
          </p:cNvSpPr>
          <p:nvPr/>
        </p:nvSpPr>
        <p:spPr>
          <a:xfrm>
            <a:off x="587142" y="1794509"/>
            <a:ext cx="3723238"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1800" dirty="0">
                <a:solidFill>
                  <a:srgbClr val="CE7242"/>
                </a:solidFill>
              </a:rPr>
              <a:t>激活函数</a:t>
            </a:r>
            <a:r>
              <a:rPr lang="en-US" altLang="zh-CN" sz="1800" dirty="0">
                <a:solidFill>
                  <a:srgbClr val="CE7242"/>
                </a:solidFill>
              </a:rPr>
              <a:t>-</a:t>
            </a:r>
            <a:r>
              <a:rPr lang="en-US" altLang="zh-CN" sz="1800" dirty="0" err="1">
                <a:solidFill>
                  <a:srgbClr val="CE7242"/>
                </a:solidFill>
              </a:rPr>
              <a:t>ReLU</a:t>
            </a:r>
            <a:endParaRPr lang="zh-cn" sz="1800" dirty="0">
              <a:solidFill>
                <a:srgbClr val="CE7242"/>
              </a:solidFill>
            </a:endParaRPr>
          </a:p>
        </p:txBody>
      </p:sp>
      <p:pic>
        <p:nvPicPr>
          <p:cNvPr id="1028" name="Picture 4">
            <a:extLst>
              <a:ext uri="{FF2B5EF4-FFF2-40B4-BE49-F238E27FC236}">
                <a16:creationId xmlns:a16="http://schemas.microsoft.com/office/drawing/2014/main" id="{CE6FB358-BC47-5368-7EAE-D63982D94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7907" y="2204084"/>
            <a:ext cx="2556933" cy="191770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占位符 3">
            <a:extLst>
              <a:ext uri="{FF2B5EF4-FFF2-40B4-BE49-F238E27FC236}">
                <a16:creationId xmlns:a16="http://schemas.microsoft.com/office/drawing/2014/main" id="{3075817D-CC7F-3B5E-B5C7-E10E09E0CED3}"/>
              </a:ext>
            </a:extLst>
          </p:cNvPr>
          <p:cNvSpPr txBox="1">
            <a:spLocks/>
          </p:cNvSpPr>
          <p:nvPr/>
        </p:nvSpPr>
        <p:spPr>
          <a:xfrm>
            <a:off x="7998720" y="4118609"/>
            <a:ext cx="3545580" cy="288348"/>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如果我们只使用 </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2 </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个隐藏神经元和一个用</a:t>
            </a:r>
            <a:r>
              <a:rPr lang="en-US" altLang="zh-CN" sz="14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ReLU</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激活的隐藏层：</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21" name="文本占位符 3">
            <a:extLst>
              <a:ext uri="{FF2B5EF4-FFF2-40B4-BE49-F238E27FC236}">
                <a16:creationId xmlns:a16="http://schemas.microsoft.com/office/drawing/2014/main" id="{776447F2-C79A-38F5-847C-658C03F724E8}"/>
              </a:ext>
            </a:extLst>
          </p:cNvPr>
          <p:cNvSpPr txBox="1">
            <a:spLocks/>
          </p:cNvSpPr>
          <p:nvPr/>
        </p:nvSpPr>
        <p:spPr>
          <a:xfrm>
            <a:off x="4120419" y="4757134"/>
            <a:ext cx="3545580" cy="1914525"/>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查看学习到的特征（左侧），大多数情况下，当一个隐藏神经元被激活时，另一个隐藏神经元为 </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0</a:t>
            </a:r>
          </a:p>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查看数据（右侧），我们似乎至少需要 </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5 </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或 </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6 </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块来估计此决策边界</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使用 </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3 </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个隐藏神经元应该能为我们的任务提供足够的线性片段</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grpSp>
        <p:nvGrpSpPr>
          <p:cNvPr id="15" name="组合 14">
            <a:extLst>
              <a:ext uri="{FF2B5EF4-FFF2-40B4-BE49-F238E27FC236}">
                <a16:creationId xmlns:a16="http://schemas.microsoft.com/office/drawing/2014/main" id="{482C0A2E-B2DC-4EED-345B-E7410D382A82}"/>
              </a:ext>
            </a:extLst>
          </p:cNvPr>
          <p:cNvGrpSpPr/>
          <p:nvPr/>
        </p:nvGrpSpPr>
        <p:grpSpPr>
          <a:xfrm>
            <a:off x="8146473" y="4675129"/>
            <a:ext cx="3357259" cy="1336132"/>
            <a:chOff x="8146473" y="4675129"/>
            <a:chExt cx="3357259" cy="1336132"/>
          </a:xfrm>
        </p:grpSpPr>
        <p:pic>
          <p:nvPicPr>
            <p:cNvPr id="2052" name="Picture 4">
              <a:extLst>
                <a:ext uri="{FF2B5EF4-FFF2-40B4-BE49-F238E27FC236}">
                  <a16:creationId xmlns:a16="http://schemas.microsoft.com/office/drawing/2014/main" id="{2A9B52C9-4935-B7DC-2399-56EAFF9D6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6473" y="4844115"/>
              <a:ext cx="1359900" cy="10469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0B25207-26A9-4795-449B-EF6E976E10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2223" y="4675129"/>
              <a:ext cx="1781509" cy="133613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图片 6">
            <a:extLst>
              <a:ext uri="{FF2B5EF4-FFF2-40B4-BE49-F238E27FC236}">
                <a16:creationId xmlns:a16="http://schemas.microsoft.com/office/drawing/2014/main" id="{8D3D05C5-D1A3-74A7-5E84-84D0D2142CFA}"/>
              </a:ext>
            </a:extLst>
          </p:cNvPr>
          <p:cNvPicPr>
            <a:picLocks noChangeAspect="1"/>
          </p:cNvPicPr>
          <p:nvPr/>
        </p:nvPicPr>
        <p:blipFill>
          <a:blip r:embed="rId6"/>
          <a:stretch>
            <a:fillRect/>
          </a:stretch>
        </p:blipFill>
        <p:spPr>
          <a:xfrm>
            <a:off x="587142" y="4757134"/>
            <a:ext cx="2591849" cy="1440434"/>
          </a:xfrm>
          <a:prstGeom prst="rect">
            <a:avLst/>
          </a:prstGeom>
        </p:spPr>
      </p:pic>
      <p:sp>
        <p:nvSpPr>
          <p:cNvPr id="8" name="文本占位符 3">
            <a:extLst>
              <a:ext uri="{FF2B5EF4-FFF2-40B4-BE49-F238E27FC236}">
                <a16:creationId xmlns:a16="http://schemas.microsoft.com/office/drawing/2014/main" id="{2CAE9AAA-91F0-038F-AF42-75664FB1EA50}"/>
              </a:ext>
            </a:extLst>
          </p:cNvPr>
          <p:cNvSpPr txBox="1">
            <a:spLocks/>
          </p:cNvSpPr>
          <p:nvPr/>
        </p:nvSpPr>
        <p:spPr>
          <a:xfrm>
            <a:off x="8068227" y="5900738"/>
            <a:ext cx="3545580" cy="770922"/>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一个正方体被一个平面所分割，分割面最多能形成几变形？</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DD90DA04-67F0-8B5A-3B4A-BB4C026E2F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0509" y="2100866"/>
            <a:ext cx="1998060" cy="149854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DE0FEB49-9151-3DB6-5B29-84232716735D}"/>
              </a:ext>
            </a:extLst>
          </p:cNvPr>
          <p:cNvSpPr txBox="1"/>
          <p:nvPr/>
        </p:nvSpPr>
        <p:spPr>
          <a:xfrm>
            <a:off x="4844334" y="3703093"/>
            <a:ext cx="2179320" cy="369332"/>
          </a:xfrm>
          <a:prstGeom prst="rect">
            <a:avLst/>
          </a:prstGeom>
          <a:noFill/>
        </p:spPr>
        <p:txBody>
          <a:bodyPr wrap="square">
            <a:spAutoFit/>
          </a:bodyPr>
          <a:lstStyle/>
          <a:p>
            <a:r>
              <a:rPr lang="en-US" altLang="zh-CN" b="1" i="0" dirty="0" err="1">
                <a:solidFill>
                  <a:srgbClr val="242424"/>
                </a:solidFill>
                <a:effectLst/>
                <a:latin typeface="source-serif-pro"/>
              </a:rPr>
              <a:t>ReLU</a:t>
            </a:r>
            <a:r>
              <a:rPr lang="en-US" altLang="zh-CN" b="1" i="0" dirty="0">
                <a:solidFill>
                  <a:srgbClr val="242424"/>
                </a:solidFill>
                <a:effectLst/>
                <a:latin typeface="source-serif-pro"/>
              </a:rPr>
              <a:t>(x) = max(0, x)</a:t>
            </a:r>
            <a:endParaRPr lang="zh-CN" altLang="en-US" dirty="0"/>
          </a:p>
        </p:txBody>
      </p:sp>
      <p:pic>
        <p:nvPicPr>
          <p:cNvPr id="13" name="Picture 6">
            <a:extLst>
              <a:ext uri="{FF2B5EF4-FFF2-40B4-BE49-F238E27FC236}">
                <a16:creationId xmlns:a16="http://schemas.microsoft.com/office/drawing/2014/main" id="{1962C565-712D-98B3-4296-6BEFEBD96B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4167" y="2309984"/>
            <a:ext cx="2495550" cy="928314"/>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3A976BC7-A361-0583-433E-92A6ECFDFB6A}"/>
              </a:ext>
            </a:extLst>
          </p:cNvPr>
          <p:cNvPicPr>
            <a:picLocks noChangeAspect="1"/>
          </p:cNvPicPr>
          <p:nvPr/>
        </p:nvPicPr>
        <p:blipFill>
          <a:blip r:embed="rId9"/>
          <a:stretch>
            <a:fillRect/>
          </a:stretch>
        </p:blipFill>
        <p:spPr>
          <a:xfrm>
            <a:off x="905188" y="2748833"/>
            <a:ext cx="1355928" cy="1473835"/>
          </a:xfrm>
          <a:prstGeom prst="rect">
            <a:avLst/>
          </a:prstGeom>
        </p:spPr>
      </p:pic>
    </p:spTree>
    <p:extLst>
      <p:ext uri="{BB962C8B-B14F-4D97-AF65-F5344CB8AC3E}">
        <p14:creationId xmlns:p14="http://schemas.microsoft.com/office/powerpoint/2010/main" val="2681965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11E0DA9-F80F-4FD2-86AD-FCB7040886B0}"/>
              </a:ext>
            </a:extLst>
          </p:cNvPr>
          <p:cNvSpPr>
            <a:spLocks noGrp="1"/>
          </p:cNvSpPr>
          <p:nvPr>
            <p:ph type="title"/>
          </p:nvPr>
        </p:nvSpPr>
        <p:spPr>
          <a:xfrm>
            <a:off x="432619" y="619431"/>
            <a:ext cx="10921181" cy="1193087"/>
          </a:xfrm>
        </p:spPr>
        <p:txBody>
          <a:bodyPr rtlCol="0">
            <a:normAutofit/>
          </a:bodyPr>
          <a:lstStyle/>
          <a:p>
            <a:pPr rtl="0"/>
            <a:r>
              <a:rPr lang="zh-CN" altLang="en-US" sz="3600" dirty="0">
                <a:solidFill>
                  <a:schemeClr val="bg1"/>
                </a:solidFill>
              </a:rPr>
              <a:t>神经网络的几何表示</a:t>
            </a:r>
          </a:p>
        </p:txBody>
      </p:sp>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25</a:t>
            </a:fld>
            <a:endParaRPr lang="zh-CN" altLang="en-US"/>
          </a:p>
        </p:txBody>
      </p:sp>
      <p:sp>
        <p:nvSpPr>
          <p:cNvPr id="5" name="Footer Placeholder 4">
            <a:extLst>
              <a:ext uri="{FF2B5EF4-FFF2-40B4-BE49-F238E27FC236}">
                <a16:creationId xmlns:a16="http://schemas.microsoft.com/office/drawing/2014/main" id="{B5BC6C7F-D9C1-7C9A-5829-A99D58D4D4F3}"/>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6" name="标题 2">
            <a:extLst>
              <a:ext uri="{FF2B5EF4-FFF2-40B4-BE49-F238E27FC236}">
                <a16:creationId xmlns:a16="http://schemas.microsoft.com/office/drawing/2014/main" id="{FBF097C8-787D-3758-A83C-511C60D1855E}"/>
              </a:ext>
            </a:extLst>
          </p:cNvPr>
          <p:cNvSpPr txBox="1">
            <a:spLocks/>
          </p:cNvSpPr>
          <p:nvPr/>
        </p:nvSpPr>
        <p:spPr>
          <a:xfrm>
            <a:off x="587142" y="1794509"/>
            <a:ext cx="3723238"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1800" dirty="0">
                <a:solidFill>
                  <a:srgbClr val="CE7242"/>
                </a:solidFill>
              </a:rPr>
              <a:t>激活函数</a:t>
            </a:r>
            <a:r>
              <a:rPr lang="en-US" altLang="zh-CN" sz="1800" dirty="0">
                <a:solidFill>
                  <a:srgbClr val="CE7242"/>
                </a:solidFill>
              </a:rPr>
              <a:t>-</a:t>
            </a:r>
            <a:r>
              <a:rPr lang="en-US" altLang="zh-CN" sz="1800" dirty="0" err="1">
                <a:solidFill>
                  <a:srgbClr val="CE7242"/>
                </a:solidFill>
              </a:rPr>
              <a:t>ReLU</a:t>
            </a:r>
            <a:endParaRPr lang="zh-cn" sz="1800" dirty="0">
              <a:solidFill>
                <a:srgbClr val="CE7242"/>
              </a:solidFill>
            </a:endParaRPr>
          </a:p>
        </p:txBody>
      </p:sp>
      <p:sp>
        <p:nvSpPr>
          <p:cNvPr id="21" name="文本占位符 3">
            <a:extLst>
              <a:ext uri="{FF2B5EF4-FFF2-40B4-BE49-F238E27FC236}">
                <a16:creationId xmlns:a16="http://schemas.microsoft.com/office/drawing/2014/main" id="{776447F2-C79A-38F5-847C-658C03F724E8}"/>
              </a:ext>
            </a:extLst>
          </p:cNvPr>
          <p:cNvSpPr txBox="1">
            <a:spLocks/>
          </p:cNvSpPr>
          <p:nvPr/>
        </p:nvSpPr>
        <p:spPr>
          <a:xfrm>
            <a:off x="4518663" y="3056675"/>
            <a:ext cx="2936057" cy="649556"/>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增加隐藏神经元的数量</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pic>
        <p:nvPicPr>
          <p:cNvPr id="2052" name="Picture 4">
            <a:extLst>
              <a:ext uri="{FF2B5EF4-FFF2-40B4-BE49-F238E27FC236}">
                <a16:creationId xmlns:a16="http://schemas.microsoft.com/office/drawing/2014/main" id="{2A9B52C9-4935-B7DC-2399-56EAFF9D6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6473" y="2533181"/>
            <a:ext cx="1359900" cy="10469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0B25207-26A9-4795-449B-EF6E976E10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2223" y="2364195"/>
            <a:ext cx="1781509" cy="1336132"/>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8D3D05C5-D1A3-74A7-5E84-84D0D2142CFA}"/>
              </a:ext>
            </a:extLst>
          </p:cNvPr>
          <p:cNvPicPr>
            <a:picLocks noChangeAspect="1"/>
          </p:cNvPicPr>
          <p:nvPr/>
        </p:nvPicPr>
        <p:blipFill>
          <a:blip r:embed="rId5"/>
          <a:stretch>
            <a:fillRect/>
          </a:stretch>
        </p:blipFill>
        <p:spPr>
          <a:xfrm>
            <a:off x="587142" y="2446200"/>
            <a:ext cx="2591849" cy="1440434"/>
          </a:xfrm>
          <a:prstGeom prst="rect">
            <a:avLst/>
          </a:prstGeom>
        </p:spPr>
      </p:pic>
      <p:grpSp>
        <p:nvGrpSpPr>
          <p:cNvPr id="3" name="组合 2">
            <a:extLst>
              <a:ext uri="{FF2B5EF4-FFF2-40B4-BE49-F238E27FC236}">
                <a16:creationId xmlns:a16="http://schemas.microsoft.com/office/drawing/2014/main" id="{75F56901-9149-5255-899F-E45F20BD0335}"/>
              </a:ext>
            </a:extLst>
          </p:cNvPr>
          <p:cNvGrpSpPr/>
          <p:nvPr/>
        </p:nvGrpSpPr>
        <p:grpSpPr>
          <a:xfrm>
            <a:off x="2772344" y="4147471"/>
            <a:ext cx="5702530" cy="2146487"/>
            <a:chOff x="2772344" y="4147471"/>
            <a:chExt cx="5702530" cy="2146487"/>
          </a:xfrm>
        </p:grpSpPr>
        <p:pic>
          <p:nvPicPr>
            <p:cNvPr id="3074" name="Picture 2">
              <a:extLst>
                <a:ext uri="{FF2B5EF4-FFF2-40B4-BE49-F238E27FC236}">
                  <a16:creationId xmlns:a16="http://schemas.microsoft.com/office/drawing/2014/main" id="{14043FEC-B4BD-9247-2D68-52490BCE54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2344" y="4147471"/>
              <a:ext cx="2851265" cy="213844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071706D-4330-CED5-799C-7CE23ADF1A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609" y="4147471"/>
              <a:ext cx="2851265" cy="2138449"/>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A3203AED-D4DB-2BA5-1B95-EF3A03DC3410}"/>
                </a:ext>
              </a:extLst>
            </p:cNvPr>
            <p:cNvSpPr txBox="1"/>
            <p:nvPr/>
          </p:nvSpPr>
          <p:spPr>
            <a:xfrm>
              <a:off x="3714800" y="6032348"/>
              <a:ext cx="966354" cy="261610"/>
            </a:xfrm>
            <a:prstGeom prst="rect">
              <a:avLst/>
            </a:prstGeom>
            <a:noFill/>
          </p:spPr>
          <p:txBody>
            <a:bodyPr wrap="square">
              <a:spAutoFit/>
            </a:bodyPr>
            <a:lstStyle/>
            <a:p>
              <a:r>
                <a:rPr lang="en-US" altLang="zh-CN" sz="1100" b="0" i="0" dirty="0">
                  <a:effectLst/>
                  <a:latin typeface="sohne"/>
                </a:rPr>
                <a:t>10 </a:t>
              </a:r>
              <a:r>
                <a:rPr lang="zh-CN" altLang="en-US" sz="1100" b="0" i="0" dirty="0">
                  <a:effectLst/>
                  <a:latin typeface="sohne"/>
                </a:rPr>
                <a:t>个神经元</a:t>
              </a:r>
              <a:endParaRPr lang="zh-CN" altLang="en-US" sz="1100" dirty="0"/>
            </a:p>
          </p:txBody>
        </p:sp>
        <p:sp>
          <p:nvSpPr>
            <p:cNvPr id="13" name="文本框 12">
              <a:extLst>
                <a:ext uri="{FF2B5EF4-FFF2-40B4-BE49-F238E27FC236}">
                  <a16:creationId xmlns:a16="http://schemas.microsoft.com/office/drawing/2014/main" id="{F1B0B680-1595-DFFD-BF16-489C8F3F4163}"/>
                </a:ext>
              </a:extLst>
            </p:cNvPr>
            <p:cNvSpPr txBox="1"/>
            <p:nvPr/>
          </p:nvSpPr>
          <p:spPr>
            <a:xfrm>
              <a:off x="5993476" y="6032348"/>
              <a:ext cx="2211186" cy="261610"/>
            </a:xfrm>
            <a:prstGeom prst="rect">
              <a:avLst/>
            </a:prstGeom>
            <a:noFill/>
          </p:spPr>
          <p:txBody>
            <a:bodyPr wrap="square">
              <a:spAutoFit/>
            </a:bodyPr>
            <a:lstStyle/>
            <a:p>
              <a:pPr algn="ctr"/>
              <a:r>
                <a:rPr lang="en-US" altLang="zh-CN" sz="1100" b="0" i="0" dirty="0">
                  <a:effectLst/>
                  <a:latin typeface="sohne"/>
                </a:rPr>
                <a:t>100 </a:t>
              </a:r>
              <a:r>
                <a:rPr lang="zh-CN" altLang="en-US" sz="1100" b="0" i="0" dirty="0">
                  <a:effectLst/>
                  <a:latin typeface="sohne"/>
                </a:rPr>
                <a:t>个神经元</a:t>
              </a:r>
              <a:endParaRPr lang="zh-CN" altLang="en-US" sz="1100" dirty="0"/>
            </a:p>
          </p:txBody>
        </p:sp>
      </p:grpSp>
    </p:spTree>
    <p:extLst>
      <p:ext uri="{BB962C8B-B14F-4D97-AF65-F5344CB8AC3E}">
        <p14:creationId xmlns:p14="http://schemas.microsoft.com/office/powerpoint/2010/main" val="214933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11E0DA9-F80F-4FD2-86AD-FCB7040886B0}"/>
              </a:ext>
            </a:extLst>
          </p:cNvPr>
          <p:cNvSpPr>
            <a:spLocks noGrp="1"/>
          </p:cNvSpPr>
          <p:nvPr>
            <p:ph type="title"/>
          </p:nvPr>
        </p:nvSpPr>
        <p:spPr>
          <a:xfrm>
            <a:off x="432619" y="619431"/>
            <a:ext cx="10921181" cy="1193087"/>
          </a:xfrm>
        </p:spPr>
        <p:txBody>
          <a:bodyPr rtlCol="0">
            <a:normAutofit/>
          </a:bodyPr>
          <a:lstStyle/>
          <a:p>
            <a:pPr rtl="0"/>
            <a:r>
              <a:rPr lang="zh-CN" altLang="en-US" sz="3600" dirty="0">
                <a:solidFill>
                  <a:schemeClr val="bg1"/>
                </a:solidFill>
              </a:rPr>
              <a:t>神经网络的几何表示</a:t>
            </a:r>
          </a:p>
        </p:txBody>
      </p:sp>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26</a:t>
            </a:fld>
            <a:endParaRPr lang="zh-CN" altLang="en-US"/>
          </a:p>
        </p:txBody>
      </p:sp>
      <p:sp>
        <p:nvSpPr>
          <p:cNvPr id="5" name="Footer Placeholder 4">
            <a:extLst>
              <a:ext uri="{FF2B5EF4-FFF2-40B4-BE49-F238E27FC236}">
                <a16:creationId xmlns:a16="http://schemas.microsoft.com/office/drawing/2014/main" id="{B5BC6C7F-D9C1-7C9A-5829-A99D58D4D4F3}"/>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6" name="标题 2">
            <a:extLst>
              <a:ext uri="{FF2B5EF4-FFF2-40B4-BE49-F238E27FC236}">
                <a16:creationId xmlns:a16="http://schemas.microsoft.com/office/drawing/2014/main" id="{FBF097C8-787D-3758-A83C-511C60D1855E}"/>
              </a:ext>
            </a:extLst>
          </p:cNvPr>
          <p:cNvSpPr txBox="1">
            <a:spLocks/>
          </p:cNvSpPr>
          <p:nvPr/>
        </p:nvSpPr>
        <p:spPr>
          <a:xfrm>
            <a:off x="587142" y="1794509"/>
            <a:ext cx="3723238"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1800" dirty="0">
                <a:solidFill>
                  <a:srgbClr val="CE7242"/>
                </a:solidFill>
              </a:rPr>
              <a:t>激活函数</a:t>
            </a:r>
            <a:r>
              <a:rPr lang="en-US" altLang="zh-CN" sz="1800" dirty="0">
                <a:solidFill>
                  <a:srgbClr val="CE7242"/>
                </a:solidFill>
              </a:rPr>
              <a:t>-sigmoid</a:t>
            </a:r>
            <a:endParaRPr lang="zh-cn" sz="1800" dirty="0">
              <a:solidFill>
                <a:srgbClr val="CE7242"/>
              </a:solidFill>
            </a:endParaRPr>
          </a:p>
        </p:txBody>
      </p:sp>
      <p:pic>
        <p:nvPicPr>
          <p:cNvPr id="5122" name="Picture 2">
            <a:extLst>
              <a:ext uri="{FF2B5EF4-FFF2-40B4-BE49-F238E27FC236}">
                <a16:creationId xmlns:a16="http://schemas.microsoft.com/office/drawing/2014/main" id="{18232DE6-73B5-B757-2C2A-60DB85D63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3105" y="4320869"/>
            <a:ext cx="2556933" cy="19177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a:extLst>
              <a:ext uri="{FF2B5EF4-FFF2-40B4-BE49-F238E27FC236}">
                <a16:creationId xmlns:a16="http://schemas.microsoft.com/office/drawing/2014/main" id="{3A9F137E-88AB-1E79-94A0-D1D6B0C06A30}"/>
              </a:ext>
            </a:extLst>
          </p:cNvPr>
          <p:cNvGrpSpPr/>
          <p:nvPr/>
        </p:nvGrpSpPr>
        <p:grpSpPr>
          <a:xfrm>
            <a:off x="6012978" y="2469481"/>
            <a:ext cx="3758007" cy="3608123"/>
            <a:chOff x="6012978" y="2469481"/>
            <a:chExt cx="3758007" cy="3608123"/>
          </a:xfrm>
        </p:grpSpPr>
        <p:pic>
          <p:nvPicPr>
            <p:cNvPr id="5128" name="Picture 8">
              <a:extLst>
                <a:ext uri="{FF2B5EF4-FFF2-40B4-BE49-F238E27FC236}">
                  <a16:creationId xmlns:a16="http://schemas.microsoft.com/office/drawing/2014/main" id="{0357C2B0-ADFE-27DD-579D-F459664792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7384" y="4299660"/>
              <a:ext cx="1690255" cy="14969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B5C17A11-0398-374C-5E5F-C150350F23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8243" y="4325394"/>
              <a:ext cx="1787235" cy="13404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2A209FC6-CD8D-40F3-B44C-3D0540D44F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2978" y="2575811"/>
              <a:ext cx="1799067" cy="13851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0B703021-B9DB-FE2D-4D7B-877166F133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0638" y="2469481"/>
              <a:ext cx="1930347" cy="1447761"/>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占位符 3">
              <a:extLst>
                <a:ext uri="{FF2B5EF4-FFF2-40B4-BE49-F238E27FC236}">
                  <a16:creationId xmlns:a16="http://schemas.microsoft.com/office/drawing/2014/main" id="{A73BC4A2-9CAD-72D2-2160-EE3A14F45C90}"/>
                </a:ext>
              </a:extLst>
            </p:cNvPr>
            <p:cNvSpPr txBox="1">
              <a:spLocks/>
            </p:cNvSpPr>
            <p:nvPr/>
          </p:nvSpPr>
          <p:spPr>
            <a:xfrm>
              <a:off x="6174064" y="3945695"/>
              <a:ext cx="3399905" cy="288348"/>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用</a:t>
              </a:r>
              <a:r>
                <a:rPr lang="en-US" altLang="zh-CN" sz="14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ReLU</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激活的隐藏层</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8" name="文本占位符 3">
              <a:extLst>
                <a:ext uri="{FF2B5EF4-FFF2-40B4-BE49-F238E27FC236}">
                  <a16:creationId xmlns:a16="http://schemas.microsoft.com/office/drawing/2014/main" id="{3749A470-F783-1933-FCE5-975227493938}"/>
                </a:ext>
              </a:extLst>
            </p:cNvPr>
            <p:cNvSpPr txBox="1">
              <a:spLocks/>
            </p:cNvSpPr>
            <p:nvPr/>
          </p:nvSpPr>
          <p:spPr>
            <a:xfrm>
              <a:off x="6174064" y="5789256"/>
              <a:ext cx="3399905" cy="288348"/>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用</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sigmoid</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激活的隐藏层</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grpSp>
      <p:pic>
        <p:nvPicPr>
          <p:cNvPr id="5132" name="Picture 12">
            <a:extLst>
              <a:ext uri="{FF2B5EF4-FFF2-40B4-BE49-F238E27FC236}">
                <a16:creationId xmlns:a16="http://schemas.microsoft.com/office/drawing/2014/main" id="{88398A60-2FF9-0C28-B452-D48916737D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5719" y="2336478"/>
            <a:ext cx="2556934" cy="191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340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vert="horz" lIns="91440" tIns="45720" rIns="91440" bIns="45720" rtlCol="0" anchor="ctr">
            <a:normAutofit/>
          </a:bodyPr>
          <a:lstStyle/>
          <a:p>
            <a:pPr>
              <a:spcAft>
                <a:spcPts val="600"/>
              </a:spcAft>
            </a:pPr>
            <a:fld id="{3A98EE3D-8CD1-4C3F-BD1C-C98C9596463C}" type="slidenum">
              <a:rPr lang="en-US" altLang="zh-CN" smtClean="0"/>
              <a:pPr>
                <a:spcAft>
                  <a:spcPts val="600"/>
                </a:spcAft>
              </a:pPr>
              <a:t>27</a:t>
            </a:fld>
            <a:endParaRPr lang="zh-CN" altLang="en-US"/>
          </a:p>
        </p:txBody>
      </p:sp>
      <p:sp>
        <p:nvSpPr>
          <p:cNvPr id="5" name="文本占位符 3">
            <a:extLst>
              <a:ext uri="{FF2B5EF4-FFF2-40B4-BE49-F238E27FC236}">
                <a16:creationId xmlns:a16="http://schemas.microsoft.com/office/drawing/2014/main" id="{722C4A2A-A5EB-864A-D7AF-69B0513D8457}"/>
              </a:ext>
            </a:extLst>
          </p:cNvPr>
          <p:cNvSpPr txBox="1">
            <a:spLocks/>
          </p:cNvSpPr>
          <p:nvPr/>
        </p:nvSpPr>
        <p:spPr>
          <a:xfrm>
            <a:off x="581193" y="2228003"/>
            <a:ext cx="6102240" cy="3633047"/>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zh-CN" altLang="en-US" sz="1500" dirty="0"/>
              <a:t>（1）感知机</a:t>
            </a:r>
          </a:p>
          <a:p>
            <a:pPr>
              <a:lnSpc>
                <a:spcPct val="90000"/>
              </a:lnSpc>
            </a:pPr>
            <a:r>
              <a:rPr lang="zh-CN" altLang="en-US" sz="1500" dirty="0"/>
              <a:t>	单层感知机在做线性可分数据集的分类；</a:t>
            </a:r>
          </a:p>
          <a:p>
            <a:pPr>
              <a:lnSpc>
                <a:spcPct val="90000"/>
              </a:lnSpc>
            </a:pPr>
            <a:r>
              <a:rPr lang="zh-CN" altLang="en-US" sz="1500" dirty="0"/>
              <a:t>	多层感知机在做非线性可分数据集的分类。</a:t>
            </a:r>
          </a:p>
          <a:p>
            <a:pPr>
              <a:lnSpc>
                <a:spcPct val="90000"/>
              </a:lnSpc>
            </a:pPr>
            <a:r>
              <a:rPr lang="zh-CN" altLang="en-US" sz="1500" dirty="0"/>
              <a:t>（2）深度神经网络</a:t>
            </a:r>
          </a:p>
          <a:p>
            <a:pPr>
              <a:lnSpc>
                <a:spcPct val="90000"/>
              </a:lnSpc>
            </a:pPr>
            <a:r>
              <a:rPr lang="zh-CN" altLang="en-US" sz="1500" dirty="0"/>
              <a:t>	不同的特征层在高维空间中做块体的拉伸、移位和变换；</a:t>
            </a:r>
          </a:p>
          <a:p>
            <a:pPr>
              <a:lnSpc>
                <a:spcPct val="90000"/>
              </a:lnSpc>
            </a:pPr>
            <a:r>
              <a:rPr lang="zh-CN" altLang="en-US" sz="1500" dirty="0"/>
              <a:t>	每一层的激活会对初始输入空间不断进行切片</a:t>
            </a:r>
            <a:endParaRPr lang="en-US" altLang="zh-CN" sz="1500" dirty="0"/>
          </a:p>
          <a:p>
            <a:pPr marL="0" indent="0">
              <a:lnSpc>
                <a:spcPct val="90000"/>
              </a:lnSpc>
              <a:buNone/>
            </a:pPr>
            <a:r>
              <a:rPr lang="en-US" altLang="zh-CN" sz="1500" dirty="0"/>
              <a:t>	</a:t>
            </a:r>
            <a:r>
              <a:rPr lang="zh-CN" altLang="en-US" sz="1500" dirty="0"/>
              <a:t>形成复杂的分割线（超平面）拟合出曲线；</a:t>
            </a:r>
          </a:p>
          <a:p>
            <a:pPr>
              <a:lnSpc>
                <a:spcPct val="90000"/>
              </a:lnSpc>
            </a:pPr>
            <a:r>
              <a:rPr lang="zh-CN" altLang="en-US" sz="1500" dirty="0"/>
              <a:t>	神经网络越宽，神经元越多，能形成更多的分割线（超平面） ；</a:t>
            </a:r>
          </a:p>
          <a:p>
            <a:pPr>
              <a:lnSpc>
                <a:spcPct val="90000"/>
              </a:lnSpc>
            </a:pPr>
            <a:r>
              <a:rPr lang="zh-CN" altLang="en-US" sz="1500" dirty="0"/>
              <a:t>	通过多个特征层的拉伸、移位和变换，最后一层实现线性可分。</a:t>
            </a:r>
          </a:p>
          <a:p>
            <a:pPr>
              <a:lnSpc>
                <a:spcPct val="90000"/>
              </a:lnSpc>
            </a:pPr>
            <a:r>
              <a:rPr lang="zh-CN" altLang="en-US" sz="1500" dirty="0"/>
              <a:t>（3）激活函数</a:t>
            </a:r>
          </a:p>
          <a:p>
            <a:pPr>
              <a:lnSpc>
                <a:spcPct val="90000"/>
              </a:lnSpc>
            </a:pPr>
            <a:r>
              <a:rPr lang="zh-CN" altLang="en-US" sz="1500" dirty="0"/>
              <a:t>	</a:t>
            </a:r>
            <a:r>
              <a:rPr lang="en-US" altLang="zh-CN" sz="1500" dirty="0"/>
              <a:t>sigmoid</a:t>
            </a:r>
            <a:r>
              <a:rPr lang="zh-CN" altLang="en-US" sz="1500" dirty="0"/>
              <a:t>相比</a:t>
            </a:r>
            <a:r>
              <a:rPr lang="en-US" altLang="zh-CN" sz="1500" dirty="0" err="1"/>
              <a:t>relu</a:t>
            </a:r>
            <a:r>
              <a:rPr lang="zh-CN" altLang="en-US" sz="1500" dirty="0"/>
              <a:t>函数数值变化相对平缓，</a:t>
            </a:r>
            <a:endParaRPr lang="en-US" altLang="zh-CN" sz="1500" dirty="0"/>
          </a:p>
          <a:p>
            <a:pPr marL="0" indent="0">
              <a:lnSpc>
                <a:spcPct val="90000"/>
              </a:lnSpc>
              <a:buNone/>
            </a:pPr>
            <a:r>
              <a:rPr lang="en-US" altLang="zh-CN" sz="1500" dirty="0"/>
              <a:t>	</a:t>
            </a:r>
            <a:r>
              <a:rPr lang="zh-CN" altLang="en-US" sz="1500" dirty="0"/>
              <a:t>因而形成的超平面之间的夹角会有平滑的过渡。</a:t>
            </a:r>
          </a:p>
        </p:txBody>
      </p:sp>
      <p:pic>
        <p:nvPicPr>
          <p:cNvPr id="13" name="Picture 6">
            <a:extLst>
              <a:ext uri="{FF2B5EF4-FFF2-40B4-BE49-F238E27FC236}">
                <a16:creationId xmlns:a16="http://schemas.microsoft.com/office/drawing/2014/main" id="{D58E1C62-8ADF-6864-9D92-6546F0451C12}"/>
              </a:ext>
            </a:extLst>
          </p:cNvPr>
          <p:cNvPicPr>
            <a:picLocks noChangeAspect="1"/>
          </p:cNvPicPr>
          <p:nvPr/>
        </p:nvPicPr>
        <p:blipFill>
          <a:blip r:embed="rId3"/>
          <a:srcRect t="18824" b="16138"/>
          <a:stretch/>
        </p:blipFill>
        <p:spPr>
          <a:xfrm>
            <a:off x="6520925" y="3114002"/>
            <a:ext cx="5422392" cy="2018987"/>
          </a:xfrm>
          <a:prstGeom prst="rect">
            <a:avLst/>
          </a:prstGeom>
          <a:noFill/>
        </p:spPr>
      </p:pic>
      <p:sp>
        <p:nvSpPr>
          <p:cNvPr id="6" name="Footer Placeholder 4">
            <a:extLst>
              <a:ext uri="{FF2B5EF4-FFF2-40B4-BE49-F238E27FC236}">
                <a16:creationId xmlns:a16="http://schemas.microsoft.com/office/drawing/2014/main" id="{4349D8CA-E5AF-03A9-C945-5E10B9867D91}"/>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9" name="标题 3">
            <a:extLst>
              <a:ext uri="{FF2B5EF4-FFF2-40B4-BE49-F238E27FC236}">
                <a16:creationId xmlns:a16="http://schemas.microsoft.com/office/drawing/2014/main" id="{B82C81F0-C91E-7FA6-94BA-B1DDF9B17564}"/>
              </a:ext>
            </a:extLst>
          </p:cNvPr>
          <p:cNvSpPr txBox="1">
            <a:spLocks/>
          </p:cNvSpPr>
          <p:nvPr/>
        </p:nvSpPr>
        <p:spPr>
          <a:xfrm>
            <a:off x="432619" y="619431"/>
            <a:ext cx="10921181" cy="11930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chemeClr val="bg1"/>
                </a:solidFill>
              </a:rPr>
              <a:t>整体回顾</a:t>
            </a:r>
          </a:p>
        </p:txBody>
      </p:sp>
    </p:spTree>
    <p:extLst>
      <p:ext uri="{BB962C8B-B14F-4D97-AF65-F5344CB8AC3E}">
        <p14:creationId xmlns:p14="http://schemas.microsoft.com/office/powerpoint/2010/main" val="343508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28</a:t>
            </a:fld>
            <a:endParaRPr lang="zh-CN" altLang="en-US"/>
          </a:p>
        </p:txBody>
      </p:sp>
      <p:sp>
        <p:nvSpPr>
          <p:cNvPr id="5" name="文本占位符 3">
            <a:extLst>
              <a:ext uri="{FF2B5EF4-FFF2-40B4-BE49-F238E27FC236}">
                <a16:creationId xmlns:a16="http://schemas.microsoft.com/office/drawing/2014/main" id="{722C4A2A-A5EB-864A-D7AF-69B0513D8457}"/>
              </a:ext>
            </a:extLst>
          </p:cNvPr>
          <p:cNvSpPr txBox="1">
            <a:spLocks/>
          </p:cNvSpPr>
          <p:nvPr/>
        </p:nvSpPr>
        <p:spPr>
          <a:xfrm>
            <a:off x="1244078" y="2125301"/>
            <a:ext cx="10109722" cy="4298613"/>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16000" indent="-216000">
              <a:buFont typeface="Wingdings" panose="05000000000000000000" pitchFamily="2" charset="2"/>
              <a:buChar char="§"/>
            </a:pP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hlinkClick r:id="rId3"/>
              </a:rPr>
              <a:t>https://www.quora.com/How-can-a-deep-neural-network-with-ReLU-activations-in-its-hidden-layers-approximate-any-function-A-ReLU-is-linear-if-input-is-greater-than-0-or-else-its-output-is-0-So-isnt-it-just-a-linear-activation-or-simply-shut-off</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hlinkClick r:id="rId4"/>
              </a:rPr>
              <a:t>https://medium.com/@gallettilance/tuning-neural-networks-part-i-normalize-your-data-6821a28b2cd8</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hlinkClick r:id="rId5"/>
              </a:rPr>
              <a:t>https://medium.com/@gallettilance/tuning-neural-networks-part-ii-considerations-for-initialization-4f82e525da69</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hlinkClick r:id="rId6"/>
              </a:rPr>
              <a:t>https://medium.com/@gallettilance/tuning-neural-networks-part-iii-43dfd0c8600f</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6" name="Footer Placeholder 4">
            <a:extLst>
              <a:ext uri="{FF2B5EF4-FFF2-40B4-BE49-F238E27FC236}">
                <a16:creationId xmlns:a16="http://schemas.microsoft.com/office/drawing/2014/main" id="{ECB43F77-A12E-D1B2-8B54-D2F62DDB5DB1}"/>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9" name="标题 3">
            <a:extLst>
              <a:ext uri="{FF2B5EF4-FFF2-40B4-BE49-F238E27FC236}">
                <a16:creationId xmlns:a16="http://schemas.microsoft.com/office/drawing/2014/main" id="{88FE2459-A151-5191-F515-871B7E49A15A}"/>
              </a:ext>
            </a:extLst>
          </p:cNvPr>
          <p:cNvSpPr txBox="1">
            <a:spLocks/>
          </p:cNvSpPr>
          <p:nvPr/>
        </p:nvSpPr>
        <p:spPr>
          <a:xfrm>
            <a:off x="442452" y="567089"/>
            <a:ext cx="11114138" cy="1193087"/>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3600">
                <a:solidFill>
                  <a:schemeClr val="bg1"/>
                </a:solidFill>
                <a:latin typeface="+mj-lt"/>
                <a:ea typeface="+mj-ea"/>
                <a:cs typeface="+mj-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a:t>参考资料</a:t>
            </a:r>
          </a:p>
        </p:txBody>
      </p:sp>
    </p:spTree>
    <p:extLst>
      <p:ext uri="{BB962C8B-B14F-4D97-AF65-F5344CB8AC3E}">
        <p14:creationId xmlns:p14="http://schemas.microsoft.com/office/powerpoint/2010/main" val="3486467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071E00-ABE1-44FD-92BD-2769C2C9C727}"/>
              </a:ext>
            </a:extLst>
          </p:cNvPr>
          <p:cNvSpPr>
            <a:spLocks noGrp="1"/>
          </p:cNvSpPr>
          <p:nvPr>
            <p:ph type="title"/>
          </p:nvPr>
        </p:nvSpPr>
        <p:spPr>
          <a:xfrm>
            <a:off x="513654" y="2684963"/>
            <a:ext cx="3941968" cy="1188720"/>
          </a:xfrm>
        </p:spPr>
        <p:txBody>
          <a:bodyPr vert="horz" lIns="91440" tIns="45720" rIns="91440" bIns="45720" rtlCol="0" anchor="b">
            <a:normAutofit/>
          </a:bodyPr>
          <a:lstStyle/>
          <a:p>
            <a:pPr rtl="0"/>
            <a:r>
              <a:rPr lang="en-US" altLang="zh-CN" sz="3200" dirty="0">
                <a:solidFill>
                  <a:schemeClr val="accent1">
                    <a:lumMod val="75000"/>
                  </a:schemeClr>
                </a:solidFill>
              </a:rPr>
              <a:t>Attention</a:t>
            </a:r>
            <a:r>
              <a:rPr lang="zh-CN" altLang="en-US" sz="3200" dirty="0">
                <a:solidFill>
                  <a:schemeClr val="accent1">
                    <a:lumMod val="75000"/>
                  </a:schemeClr>
                </a:solidFill>
              </a:rPr>
              <a:t>的几何意义</a:t>
            </a:r>
          </a:p>
        </p:txBody>
      </p:sp>
      <p:pic>
        <p:nvPicPr>
          <p:cNvPr id="6" name="内容占位符 5" descr="几位女士正在协作&#10;">
            <a:extLst>
              <a:ext uri="{FF2B5EF4-FFF2-40B4-BE49-F238E27FC236}">
                <a16:creationId xmlns:a16="http://schemas.microsoft.com/office/drawing/2014/main" id="{BF79C0FC-6A53-48FD-A2FB-DC1F7E6C6B69}"/>
              </a:ext>
            </a:extLst>
          </p:cNvPr>
          <p:cNvPicPr>
            <a:picLocks noGrp="1" noChangeAspect="1"/>
          </p:cNvPicPr>
          <p:nvPr>
            <p:ph sz="half" idx="1"/>
          </p:nvPr>
        </p:nvPicPr>
        <p:blipFill>
          <a:blip r:embed="rId3"/>
          <a:srcRect/>
          <a:stretch/>
        </p:blipFill>
        <p:spPr>
          <a:xfrm>
            <a:off x="4656010" y="685800"/>
            <a:ext cx="7193217" cy="5892800"/>
          </a:xfrm>
          <a:prstGeom prst="rect">
            <a:avLst/>
          </a:prstGeom>
        </p:spPr>
      </p:pic>
      <p:sp>
        <p:nvSpPr>
          <p:cNvPr id="5" name="灯片编号占位符 4">
            <a:extLst>
              <a:ext uri="{FF2B5EF4-FFF2-40B4-BE49-F238E27FC236}">
                <a16:creationId xmlns:a16="http://schemas.microsoft.com/office/drawing/2014/main" id="{356A56D1-9BF1-4F99-93F1-B4EF92D8D45A}"/>
              </a:ext>
            </a:extLst>
          </p:cNvPr>
          <p:cNvSpPr>
            <a:spLocks noGrp="1"/>
          </p:cNvSpPr>
          <p:nvPr>
            <p:ph type="sldNum" sz="quarter" idx="12"/>
          </p:nvPr>
        </p:nvSpPr>
        <p:spPr/>
        <p:txBody>
          <a:bodyPr vert="horz" lIns="91440" tIns="45720" rIns="91440" bIns="45720" rtlCol="0" anchor="ctr">
            <a:normAutofit/>
          </a:bodyPr>
          <a:lstStyle/>
          <a:p>
            <a:pPr defTabSz="457200" rtl="0">
              <a:spcAft>
                <a:spcPts val="600"/>
              </a:spcAft>
            </a:pPr>
            <a:fld id="{3A98EE3D-8CD1-4C3F-BD1C-C98C9596463C}" type="slidenum">
              <a:rPr lang="en-US">
                <a:solidFill>
                  <a:srgbClr val="FFFFFF"/>
                </a:solidFill>
              </a:rPr>
              <a:pPr defTabSz="457200" rtl="0">
                <a:spcAft>
                  <a:spcPts val="600"/>
                </a:spcAft>
              </a:pPr>
              <a:t>29</a:t>
            </a:fld>
            <a:endParaRPr lang="en-US" dirty="0">
              <a:solidFill>
                <a:srgbClr val="FFFFFF"/>
              </a:solidFill>
            </a:endParaRPr>
          </a:p>
        </p:txBody>
      </p:sp>
      <p:sp>
        <p:nvSpPr>
          <p:cNvPr id="3" name="Footer Placeholder 4">
            <a:extLst>
              <a:ext uri="{FF2B5EF4-FFF2-40B4-BE49-F238E27FC236}">
                <a16:creationId xmlns:a16="http://schemas.microsoft.com/office/drawing/2014/main" id="{F3C442F5-6F9D-C1F6-4C3A-0D470D21DBCD}"/>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Tree>
    <p:extLst>
      <p:ext uri="{BB962C8B-B14F-4D97-AF65-F5344CB8AC3E}">
        <p14:creationId xmlns:p14="http://schemas.microsoft.com/office/powerpoint/2010/main" val="3892217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6076BCA-53F9-67FA-53B4-B63497F079DA}"/>
              </a:ext>
            </a:extLst>
          </p:cNvPr>
          <p:cNvSpPr>
            <a:spLocks noGrp="1"/>
          </p:cNvSpPr>
          <p:nvPr>
            <p:ph type="sldNum" sz="quarter" idx="12"/>
          </p:nvPr>
        </p:nvSpPr>
        <p:spPr/>
        <p:txBody>
          <a:bodyPr/>
          <a:lstStyle/>
          <a:p>
            <a:pPr rtl="0"/>
            <a:fld id="{F603CDE5-C1D8-4EDD-870F-A498BAFA520F}" type="slidenum">
              <a:rPr lang="en-US" altLang="zh-CN" noProof="0" smtClean="0"/>
              <a:t>3</a:t>
            </a:fld>
            <a:endParaRPr lang="zh-CN" altLang="en-US" noProof="0"/>
          </a:p>
        </p:txBody>
      </p:sp>
      <p:sp>
        <p:nvSpPr>
          <p:cNvPr id="4" name="标题 1">
            <a:extLst>
              <a:ext uri="{FF2B5EF4-FFF2-40B4-BE49-F238E27FC236}">
                <a16:creationId xmlns:a16="http://schemas.microsoft.com/office/drawing/2014/main" id="{7AE947C3-1F9C-EB63-2DCC-91C8A8534A8D}"/>
              </a:ext>
            </a:extLst>
          </p:cNvPr>
          <p:cNvSpPr txBox="1">
            <a:spLocks/>
          </p:cNvSpPr>
          <p:nvPr/>
        </p:nvSpPr>
        <p:spPr>
          <a:xfrm>
            <a:off x="513654" y="615529"/>
            <a:ext cx="3568661" cy="539503"/>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rPr>
              <a:t>大模型叁叁肆计划</a:t>
            </a:r>
            <a:endParaRPr lang="zh-cn" dirty="0">
              <a:solidFill>
                <a:schemeClr val="accent1">
                  <a:lumMod val="75000"/>
                </a:schemeClr>
              </a:solidFill>
            </a:endParaRPr>
          </a:p>
        </p:txBody>
      </p:sp>
      <p:sp>
        <p:nvSpPr>
          <p:cNvPr id="5" name="Footer Placeholder 4">
            <a:extLst>
              <a:ext uri="{FF2B5EF4-FFF2-40B4-BE49-F238E27FC236}">
                <a16:creationId xmlns:a16="http://schemas.microsoft.com/office/drawing/2014/main" id="{FDFE65F6-61C0-A2DF-2470-0E430E298031}"/>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pic>
        <p:nvPicPr>
          <p:cNvPr id="7" name="图片 6" descr="图示&#10;&#10;描述已自动生成">
            <a:extLst>
              <a:ext uri="{FF2B5EF4-FFF2-40B4-BE49-F238E27FC236}">
                <a16:creationId xmlns:a16="http://schemas.microsoft.com/office/drawing/2014/main" id="{59E7A173-5591-3B8D-ED4C-7103F399FFFA}"/>
              </a:ext>
            </a:extLst>
          </p:cNvPr>
          <p:cNvPicPr>
            <a:picLocks noChangeAspect="1"/>
          </p:cNvPicPr>
          <p:nvPr/>
        </p:nvPicPr>
        <p:blipFill>
          <a:blip r:embed="rId2"/>
          <a:stretch>
            <a:fillRect/>
          </a:stretch>
        </p:blipFill>
        <p:spPr>
          <a:xfrm>
            <a:off x="2492680" y="1115352"/>
            <a:ext cx="7491668" cy="5308562"/>
          </a:xfrm>
          <a:prstGeom prst="rect">
            <a:avLst/>
          </a:prstGeom>
        </p:spPr>
      </p:pic>
    </p:spTree>
    <p:extLst>
      <p:ext uri="{BB962C8B-B14F-4D97-AF65-F5344CB8AC3E}">
        <p14:creationId xmlns:p14="http://schemas.microsoft.com/office/powerpoint/2010/main" val="767659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11E0DA9-F80F-4FD2-86AD-FCB7040886B0}"/>
              </a:ext>
            </a:extLst>
          </p:cNvPr>
          <p:cNvSpPr>
            <a:spLocks noGrp="1"/>
          </p:cNvSpPr>
          <p:nvPr>
            <p:ph type="title"/>
          </p:nvPr>
        </p:nvSpPr>
        <p:spPr>
          <a:xfrm>
            <a:off x="432619" y="619431"/>
            <a:ext cx="10921181" cy="1193087"/>
          </a:xfrm>
        </p:spPr>
        <p:txBody>
          <a:bodyPr rtlCol="0">
            <a:normAutofit/>
          </a:bodyPr>
          <a:lstStyle/>
          <a:p>
            <a:pPr rtl="0"/>
            <a:r>
              <a:rPr lang="en-US" altLang="zh-CN" sz="3600" dirty="0">
                <a:solidFill>
                  <a:schemeClr val="bg1"/>
                </a:solidFill>
              </a:rPr>
              <a:t>Attention</a:t>
            </a:r>
            <a:r>
              <a:rPr lang="zh-CN" altLang="en-US" sz="3600" dirty="0">
                <a:solidFill>
                  <a:schemeClr val="bg1"/>
                </a:solidFill>
              </a:rPr>
              <a:t>的几何意义</a:t>
            </a:r>
          </a:p>
        </p:txBody>
      </p:sp>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30</a:t>
            </a:fld>
            <a:endParaRPr lang="zh-CN" altLang="en-US"/>
          </a:p>
        </p:txBody>
      </p:sp>
      <p:sp>
        <p:nvSpPr>
          <p:cNvPr id="5" name="Footer Placeholder 4">
            <a:extLst>
              <a:ext uri="{FF2B5EF4-FFF2-40B4-BE49-F238E27FC236}">
                <a16:creationId xmlns:a16="http://schemas.microsoft.com/office/drawing/2014/main" id="{B5BC6C7F-D9C1-7C9A-5829-A99D58D4D4F3}"/>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6" name="标题 2">
            <a:extLst>
              <a:ext uri="{FF2B5EF4-FFF2-40B4-BE49-F238E27FC236}">
                <a16:creationId xmlns:a16="http://schemas.microsoft.com/office/drawing/2014/main" id="{FBF097C8-787D-3758-A83C-511C60D1855E}"/>
              </a:ext>
            </a:extLst>
          </p:cNvPr>
          <p:cNvSpPr txBox="1">
            <a:spLocks/>
          </p:cNvSpPr>
          <p:nvPr/>
        </p:nvSpPr>
        <p:spPr>
          <a:xfrm>
            <a:off x="587142" y="1794509"/>
            <a:ext cx="3723238"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1800" cap="none" dirty="0">
                <a:solidFill>
                  <a:srgbClr val="CE7242"/>
                </a:solidFill>
              </a:rPr>
              <a:t>深度神经网络</a:t>
            </a:r>
            <a:r>
              <a:rPr lang="en-US" altLang="zh-CN" sz="1800" cap="none" dirty="0">
                <a:solidFill>
                  <a:srgbClr val="CE7242"/>
                </a:solidFill>
              </a:rPr>
              <a:t>DNN</a:t>
            </a:r>
            <a:endParaRPr lang="zh-cn" altLang="zh-CN" sz="1800" cap="none" dirty="0">
              <a:solidFill>
                <a:srgbClr val="CE7242"/>
              </a:solidFill>
            </a:endParaRPr>
          </a:p>
        </p:txBody>
      </p:sp>
      <p:grpSp>
        <p:nvGrpSpPr>
          <p:cNvPr id="8" name="组合 7">
            <a:extLst>
              <a:ext uri="{FF2B5EF4-FFF2-40B4-BE49-F238E27FC236}">
                <a16:creationId xmlns:a16="http://schemas.microsoft.com/office/drawing/2014/main" id="{9EFF5519-FA57-1AFA-114F-C0BABBC3DEA4}"/>
              </a:ext>
            </a:extLst>
          </p:cNvPr>
          <p:cNvGrpSpPr/>
          <p:nvPr/>
        </p:nvGrpSpPr>
        <p:grpSpPr>
          <a:xfrm>
            <a:off x="1341705" y="2297895"/>
            <a:ext cx="3654475" cy="2954841"/>
            <a:chOff x="655905" y="2640795"/>
            <a:chExt cx="3654475" cy="2954841"/>
          </a:xfrm>
        </p:grpSpPr>
        <p:sp>
          <p:nvSpPr>
            <p:cNvPr id="3" name="文本框 2">
              <a:extLst>
                <a:ext uri="{FF2B5EF4-FFF2-40B4-BE49-F238E27FC236}">
                  <a16:creationId xmlns:a16="http://schemas.microsoft.com/office/drawing/2014/main" id="{020E769E-E689-1163-556F-E499388F9DB9}"/>
                </a:ext>
              </a:extLst>
            </p:cNvPr>
            <p:cNvSpPr txBox="1"/>
            <p:nvPr/>
          </p:nvSpPr>
          <p:spPr>
            <a:xfrm>
              <a:off x="655905" y="5164749"/>
              <a:ext cx="3651710" cy="430887"/>
            </a:xfrm>
            <a:prstGeom prst="rect">
              <a:avLst/>
            </a:prstGeom>
            <a:noFill/>
          </p:spPr>
          <p:txBody>
            <a:bodyPr wrap="square">
              <a:spAutoFit/>
            </a:bodyPr>
            <a:lstStyle/>
            <a:p>
              <a:r>
                <a:rPr lang="en-US" altLang="zh-CN" sz="1100" dirty="0"/>
                <a:t>On the number of regions of piecewise linear neural networks</a:t>
              </a:r>
              <a:endParaRPr lang="zh-CN" altLang="en-US" sz="1100" dirty="0"/>
            </a:p>
          </p:txBody>
        </p:sp>
        <p:pic>
          <p:nvPicPr>
            <p:cNvPr id="6148" name="Picture 4">
              <a:extLst>
                <a:ext uri="{FF2B5EF4-FFF2-40B4-BE49-F238E27FC236}">
                  <a16:creationId xmlns:a16="http://schemas.microsoft.com/office/drawing/2014/main" id="{B748D9C2-2E14-63A3-6B9A-7806913C5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670" y="2640795"/>
              <a:ext cx="3651710" cy="2534845"/>
            </a:xfrm>
            <a:prstGeom prst="rect">
              <a:avLst/>
            </a:prstGeom>
            <a:noFill/>
            <a:extLst>
              <a:ext uri="{909E8E84-426E-40DD-AFC4-6F175D3DCCD1}">
                <a14:hiddenFill xmlns:a14="http://schemas.microsoft.com/office/drawing/2010/main">
                  <a:solidFill>
                    <a:srgbClr val="FFFFFF"/>
                  </a:solidFill>
                </a14:hiddenFill>
              </a:ext>
            </a:extLst>
          </p:spPr>
        </p:pic>
      </p:grpSp>
      <p:pic>
        <p:nvPicPr>
          <p:cNvPr id="6150" name="Picture 6">
            <a:extLst>
              <a:ext uri="{FF2B5EF4-FFF2-40B4-BE49-F238E27FC236}">
                <a16:creationId xmlns:a16="http://schemas.microsoft.com/office/drawing/2014/main" id="{B7261627-984D-DF7B-B043-4A3A4A7F25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247" y="5374168"/>
            <a:ext cx="2495550" cy="92831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a:extLst>
              <a:ext uri="{FF2B5EF4-FFF2-40B4-BE49-F238E27FC236}">
                <a16:creationId xmlns:a16="http://schemas.microsoft.com/office/drawing/2014/main" id="{32F29ECB-19FE-4DAF-ED7B-7136986B77E1}"/>
              </a:ext>
            </a:extLst>
          </p:cNvPr>
          <p:cNvGrpSpPr/>
          <p:nvPr/>
        </p:nvGrpSpPr>
        <p:grpSpPr>
          <a:xfrm>
            <a:off x="5760027" y="2365978"/>
            <a:ext cx="3162300" cy="2886758"/>
            <a:chOff x="6391275" y="1812518"/>
            <a:chExt cx="4962525" cy="4055565"/>
          </a:xfrm>
        </p:grpSpPr>
        <p:pic>
          <p:nvPicPr>
            <p:cNvPr id="6154" name="Picture 10">
              <a:extLst>
                <a:ext uri="{FF2B5EF4-FFF2-40B4-BE49-F238E27FC236}">
                  <a16:creationId xmlns:a16="http://schemas.microsoft.com/office/drawing/2014/main" id="{6D734D65-8CF5-854B-708A-1167138518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275" y="1812518"/>
              <a:ext cx="4962525" cy="265220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231FA291-A072-E5F3-5DAF-86683D45CA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16" t="11461"/>
            <a:stretch/>
          </p:blipFill>
          <p:spPr bwMode="auto">
            <a:xfrm>
              <a:off x="6391275" y="4534654"/>
              <a:ext cx="4962525" cy="1333429"/>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文本框 8">
            <a:extLst>
              <a:ext uri="{FF2B5EF4-FFF2-40B4-BE49-F238E27FC236}">
                <a16:creationId xmlns:a16="http://schemas.microsoft.com/office/drawing/2014/main" id="{A1DC946E-EEAD-7C7B-9CDF-FB5EB85ACABF}"/>
              </a:ext>
            </a:extLst>
          </p:cNvPr>
          <p:cNvSpPr txBox="1"/>
          <p:nvPr/>
        </p:nvSpPr>
        <p:spPr>
          <a:xfrm>
            <a:off x="5596782" y="5209556"/>
            <a:ext cx="3651710" cy="430887"/>
          </a:xfrm>
          <a:prstGeom prst="rect">
            <a:avLst/>
          </a:prstGeom>
          <a:noFill/>
        </p:spPr>
        <p:txBody>
          <a:bodyPr wrap="square">
            <a:spAutoFit/>
          </a:bodyPr>
          <a:lstStyle/>
          <a:p>
            <a:r>
              <a:rPr lang="en-US" altLang="zh-CN" sz="1100" dirty="0"/>
              <a:t>On the Number of Linear Regions of Deep Neural Networks</a:t>
            </a:r>
            <a:endParaRPr lang="zh-CN" altLang="en-US" sz="1100" dirty="0"/>
          </a:p>
        </p:txBody>
      </p:sp>
      <p:sp>
        <p:nvSpPr>
          <p:cNvPr id="10" name="文本占位符 3">
            <a:extLst>
              <a:ext uri="{FF2B5EF4-FFF2-40B4-BE49-F238E27FC236}">
                <a16:creationId xmlns:a16="http://schemas.microsoft.com/office/drawing/2014/main" id="{844682C8-73DF-B304-587D-B8338806717D}"/>
              </a:ext>
            </a:extLst>
          </p:cNvPr>
          <p:cNvSpPr txBox="1">
            <a:spLocks/>
          </p:cNvSpPr>
          <p:nvPr/>
        </p:nvSpPr>
        <p:spPr>
          <a:xfrm>
            <a:off x="9143999" y="2365978"/>
            <a:ext cx="2382215" cy="4406297"/>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原始的解空间被分割的越来越小，多边形的分割线可以实现复杂的非线性分类</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每一层特征层是通过前一层在空间中拉伸、移位和变换得到的</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真实的语义空间的分类往往十分复杂，甚至需要空间的折叠，二维里离得很远，而三维中离得很近</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一味增大解空间会使得寻找最佳超平面的过程很难收敛</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是否有更简单的方法？</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pic>
        <p:nvPicPr>
          <p:cNvPr id="6160" name="Picture 16">
            <a:extLst>
              <a:ext uri="{FF2B5EF4-FFF2-40B4-BE49-F238E27FC236}">
                <a16:creationId xmlns:a16="http://schemas.microsoft.com/office/drawing/2014/main" id="{C3DAC2F6-6EDB-8F32-4E8C-11537B0DEE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6805" y="5495715"/>
            <a:ext cx="1115397" cy="742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689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11E0DA9-F80F-4FD2-86AD-FCB7040886B0}"/>
              </a:ext>
            </a:extLst>
          </p:cNvPr>
          <p:cNvSpPr>
            <a:spLocks noGrp="1"/>
          </p:cNvSpPr>
          <p:nvPr>
            <p:ph type="title"/>
          </p:nvPr>
        </p:nvSpPr>
        <p:spPr>
          <a:xfrm>
            <a:off x="432619" y="619431"/>
            <a:ext cx="10921181" cy="1193087"/>
          </a:xfrm>
        </p:spPr>
        <p:txBody>
          <a:bodyPr rtlCol="0">
            <a:normAutofit/>
          </a:bodyPr>
          <a:lstStyle/>
          <a:p>
            <a:pPr rtl="0"/>
            <a:r>
              <a:rPr lang="en-US" altLang="zh-CN" sz="3600" dirty="0">
                <a:solidFill>
                  <a:schemeClr val="bg1"/>
                </a:solidFill>
              </a:rPr>
              <a:t>Attention</a:t>
            </a:r>
            <a:r>
              <a:rPr lang="zh-CN" altLang="en-US" sz="3600" dirty="0">
                <a:solidFill>
                  <a:schemeClr val="bg1"/>
                </a:solidFill>
              </a:rPr>
              <a:t>的几何意义</a:t>
            </a:r>
          </a:p>
        </p:txBody>
      </p:sp>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31</a:t>
            </a:fld>
            <a:endParaRPr lang="zh-CN" altLang="en-US"/>
          </a:p>
        </p:txBody>
      </p:sp>
      <p:sp>
        <p:nvSpPr>
          <p:cNvPr id="5" name="Footer Placeholder 4">
            <a:extLst>
              <a:ext uri="{FF2B5EF4-FFF2-40B4-BE49-F238E27FC236}">
                <a16:creationId xmlns:a16="http://schemas.microsoft.com/office/drawing/2014/main" id="{B5BC6C7F-D9C1-7C9A-5829-A99D58D4D4F3}"/>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6" name="标题 2">
            <a:extLst>
              <a:ext uri="{FF2B5EF4-FFF2-40B4-BE49-F238E27FC236}">
                <a16:creationId xmlns:a16="http://schemas.microsoft.com/office/drawing/2014/main" id="{FBF097C8-787D-3758-A83C-511C60D1855E}"/>
              </a:ext>
            </a:extLst>
          </p:cNvPr>
          <p:cNvSpPr txBox="1">
            <a:spLocks/>
          </p:cNvSpPr>
          <p:nvPr/>
        </p:nvSpPr>
        <p:spPr>
          <a:xfrm>
            <a:off x="587142" y="1794509"/>
            <a:ext cx="3723238"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800" cap="none" dirty="0">
                <a:solidFill>
                  <a:srgbClr val="CE7242"/>
                </a:solidFill>
              </a:rPr>
              <a:t>Attention </a:t>
            </a:r>
            <a:r>
              <a:rPr lang="zh-CN" altLang="en-US" sz="1800" cap="none" dirty="0">
                <a:solidFill>
                  <a:srgbClr val="CE7242"/>
                </a:solidFill>
              </a:rPr>
              <a:t>非连续分类</a:t>
            </a:r>
            <a:endParaRPr lang="zh-cn" altLang="zh-CN" sz="1800" cap="none" dirty="0">
              <a:solidFill>
                <a:srgbClr val="CE7242"/>
              </a:solidFill>
            </a:endParaRPr>
          </a:p>
        </p:txBody>
      </p:sp>
      <p:pic>
        <p:nvPicPr>
          <p:cNvPr id="11" name="Picture 12">
            <a:extLst>
              <a:ext uri="{FF2B5EF4-FFF2-40B4-BE49-F238E27FC236}">
                <a16:creationId xmlns:a16="http://schemas.microsoft.com/office/drawing/2014/main" id="{0822C93A-E321-6280-9A82-293F9D0908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6" t="11461"/>
          <a:stretch/>
        </p:blipFill>
        <p:spPr bwMode="auto">
          <a:xfrm>
            <a:off x="671789" y="2296019"/>
            <a:ext cx="3098092" cy="929866"/>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descr="背景图案&#10;&#10;描述已自动生成">
            <a:extLst>
              <a:ext uri="{FF2B5EF4-FFF2-40B4-BE49-F238E27FC236}">
                <a16:creationId xmlns:a16="http://schemas.microsoft.com/office/drawing/2014/main" id="{95A66F60-8936-7EEA-93E6-F206C10EC596}"/>
              </a:ext>
            </a:extLst>
          </p:cNvPr>
          <p:cNvPicPr>
            <a:picLocks noChangeAspect="1"/>
          </p:cNvPicPr>
          <p:nvPr/>
        </p:nvPicPr>
        <p:blipFill>
          <a:blip r:embed="rId4"/>
          <a:stretch>
            <a:fillRect/>
          </a:stretch>
        </p:blipFill>
        <p:spPr>
          <a:xfrm>
            <a:off x="463420" y="3560014"/>
            <a:ext cx="3375574" cy="2187805"/>
          </a:xfrm>
          <a:prstGeom prst="rect">
            <a:avLst/>
          </a:prstGeom>
        </p:spPr>
      </p:pic>
      <p:sp>
        <p:nvSpPr>
          <p:cNvPr id="15" name="文本占位符 3">
            <a:extLst>
              <a:ext uri="{FF2B5EF4-FFF2-40B4-BE49-F238E27FC236}">
                <a16:creationId xmlns:a16="http://schemas.microsoft.com/office/drawing/2014/main" id="{B714F723-6DC1-DB3C-097B-6AF8E76FDD77}"/>
              </a:ext>
            </a:extLst>
          </p:cNvPr>
          <p:cNvSpPr txBox="1">
            <a:spLocks/>
          </p:cNvSpPr>
          <p:nvPr/>
        </p:nvSpPr>
        <p:spPr>
          <a:xfrm>
            <a:off x="8052334" y="2542717"/>
            <a:ext cx="3098092" cy="288348"/>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非连续分类可用</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Attention</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6" name="文本占位符 3">
            <a:extLst>
              <a:ext uri="{FF2B5EF4-FFF2-40B4-BE49-F238E27FC236}">
                <a16:creationId xmlns:a16="http://schemas.microsoft.com/office/drawing/2014/main" id="{E5B8103A-2F0C-AD38-D996-D659B1EF6072}"/>
              </a:ext>
            </a:extLst>
          </p:cNvPr>
          <p:cNvSpPr txBox="1">
            <a:spLocks/>
          </p:cNvSpPr>
          <p:nvPr/>
        </p:nvSpPr>
        <p:spPr>
          <a:xfrm>
            <a:off x="8147175" y="2928185"/>
            <a:ext cx="3581405" cy="2819633"/>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除了通过切割原空间的方式之外，还可以通过移动原空间中的数据来实现分类</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NLP</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中，相同的语义可以通过不同的语言（如英语和中文）或同种语言不同文字来表达</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pic>
        <p:nvPicPr>
          <p:cNvPr id="30" name="图片 29">
            <a:extLst>
              <a:ext uri="{FF2B5EF4-FFF2-40B4-BE49-F238E27FC236}">
                <a16:creationId xmlns:a16="http://schemas.microsoft.com/office/drawing/2014/main" id="{CE5FEE2B-91DD-3199-0ADC-E49207FB447A}"/>
              </a:ext>
            </a:extLst>
          </p:cNvPr>
          <p:cNvPicPr>
            <a:picLocks noChangeAspect="1"/>
          </p:cNvPicPr>
          <p:nvPr/>
        </p:nvPicPr>
        <p:blipFill>
          <a:blip r:embed="rId5"/>
          <a:stretch>
            <a:fillRect/>
          </a:stretch>
        </p:blipFill>
        <p:spPr>
          <a:xfrm>
            <a:off x="4197270" y="3693667"/>
            <a:ext cx="1383290" cy="1430640"/>
          </a:xfrm>
          <a:prstGeom prst="rect">
            <a:avLst/>
          </a:prstGeom>
        </p:spPr>
      </p:pic>
      <p:pic>
        <p:nvPicPr>
          <p:cNvPr id="32" name="图片 31">
            <a:extLst>
              <a:ext uri="{FF2B5EF4-FFF2-40B4-BE49-F238E27FC236}">
                <a16:creationId xmlns:a16="http://schemas.microsoft.com/office/drawing/2014/main" id="{A4FA415F-3A1A-6752-CB98-27245742C636}"/>
              </a:ext>
            </a:extLst>
          </p:cNvPr>
          <p:cNvPicPr>
            <a:picLocks noChangeAspect="1"/>
          </p:cNvPicPr>
          <p:nvPr/>
        </p:nvPicPr>
        <p:blipFill>
          <a:blip r:embed="rId6"/>
          <a:stretch>
            <a:fillRect/>
          </a:stretch>
        </p:blipFill>
        <p:spPr>
          <a:xfrm>
            <a:off x="6096000" y="3560014"/>
            <a:ext cx="1389776" cy="1580023"/>
          </a:xfrm>
          <a:prstGeom prst="rect">
            <a:avLst/>
          </a:prstGeom>
        </p:spPr>
      </p:pic>
    </p:spTree>
    <p:extLst>
      <p:ext uri="{BB962C8B-B14F-4D97-AF65-F5344CB8AC3E}">
        <p14:creationId xmlns:p14="http://schemas.microsoft.com/office/powerpoint/2010/main" val="2407995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11E0DA9-F80F-4FD2-86AD-FCB7040886B0}"/>
              </a:ext>
            </a:extLst>
          </p:cNvPr>
          <p:cNvSpPr>
            <a:spLocks noGrp="1"/>
          </p:cNvSpPr>
          <p:nvPr>
            <p:ph type="title"/>
          </p:nvPr>
        </p:nvSpPr>
        <p:spPr>
          <a:xfrm>
            <a:off x="432619" y="619431"/>
            <a:ext cx="10921181" cy="1193087"/>
          </a:xfrm>
        </p:spPr>
        <p:txBody>
          <a:bodyPr rtlCol="0">
            <a:normAutofit/>
          </a:bodyPr>
          <a:lstStyle/>
          <a:p>
            <a:pPr rtl="0"/>
            <a:r>
              <a:rPr lang="en-US" altLang="zh-CN" sz="3600">
                <a:solidFill>
                  <a:schemeClr val="bg1"/>
                </a:solidFill>
              </a:rPr>
              <a:t>Attention</a:t>
            </a:r>
            <a:r>
              <a:rPr lang="zh-CN" altLang="en-US" sz="3600">
                <a:solidFill>
                  <a:schemeClr val="bg1"/>
                </a:solidFill>
              </a:rPr>
              <a:t>的几何意义</a:t>
            </a:r>
            <a:endParaRPr lang="zh-CN" altLang="en-US" sz="3600" dirty="0">
              <a:solidFill>
                <a:schemeClr val="bg1"/>
              </a:solidFill>
            </a:endParaRPr>
          </a:p>
        </p:txBody>
      </p:sp>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32</a:t>
            </a:fld>
            <a:endParaRPr lang="zh-CN" altLang="en-US" dirty="0"/>
          </a:p>
        </p:txBody>
      </p:sp>
      <p:sp>
        <p:nvSpPr>
          <p:cNvPr id="5" name="Footer Placeholder 4">
            <a:extLst>
              <a:ext uri="{FF2B5EF4-FFF2-40B4-BE49-F238E27FC236}">
                <a16:creationId xmlns:a16="http://schemas.microsoft.com/office/drawing/2014/main" id="{B5BC6C7F-D9C1-7C9A-5829-A99D58D4D4F3}"/>
              </a:ext>
            </a:extLst>
          </p:cNvPr>
          <p:cNvSpPr>
            <a:spLocks noGrp="1"/>
          </p:cNvSpPr>
          <p:nvPr>
            <p:ph type="ftr" sz="quarter" idx="11"/>
          </p:nvPr>
        </p:nvSpPr>
        <p:spPr>
          <a:xfrm>
            <a:off x="355101" y="6423914"/>
            <a:ext cx="6818262" cy="365125"/>
          </a:xfrm>
        </p:spPr>
        <p:txBody>
          <a:bodyPr/>
          <a:lstStyle/>
          <a:p>
            <a:pPr algn="l" rtl="0"/>
            <a:r>
              <a:rPr lang="en-US" altLang="zh-CN" noProof="0"/>
              <a:t>TG  </a:t>
            </a:r>
            <a:r>
              <a:rPr lang="zh-CN" altLang="en-US" noProof="0"/>
              <a:t>大模型叁叁肆计划</a:t>
            </a:r>
            <a:endParaRPr lang="zh-CN" altLang="en-US" noProof="0" dirty="0"/>
          </a:p>
        </p:txBody>
      </p:sp>
      <p:sp>
        <p:nvSpPr>
          <p:cNvPr id="6" name="标题 2">
            <a:extLst>
              <a:ext uri="{FF2B5EF4-FFF2-40B4-BE49-F238E27FC236}">
                <a16:creationId xmlns:a16="http://schemas.microsoft.com/office/drawing/2014/main" id="{FBF097C8-787D-3758-A83C-511C60D1855E}"/>
              </a:ext>
            </a:extLst>
          </p:cNvPr>
          <p:cNvSpPr txBox="1">
            <a:spLocks/>
          </p:cNvSpPr>
          <p:nvPr/>
        </p:nvSpPr>
        <p:spPr>
          <a:xfrm>
            <a:off x="587142" y="1794509"/>
            <a:ext cx="3723238"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1800" cap="none" dirty="0">
                <a:solidFill>
                  <a:srgbClr val="CE7242"/>
                </a:solidFill>
              </a:rPr>
              <a:t>特征提取</a:t>
            </a:r>
            <a:endParaRPr lang="zh-cn" altLang="zh-CN" sz="1800" cap="none" dirty="0">
              <a:solidFill>
                <a:srgbClr val="CE7242"/>
              </a:solidFill>
            </a:endParaRPr>
          </a:p>
        </p:txBody>
      </p:sp>
      <p:pic>
        <p:nvPicPr>
          <p:cNvPr id="13" name="图片 12">
            <a:extLst>
              <a:ext uri="{FF2B5EF4-FFF2-40B4-BE49-F238E27FC236}">
                <a16:creationId xmlns:a16="http://schemas.microsoft.com/office/drawing/2014/main" id="{2DF1158B-FD54-6EB0-ECE6-158DE1D61555}"/>
              </a:ext>
            </a:extLst>
          </p:cNvPr>
          <p:cNvPicPr>
            <a:picLocks noChangeAspect="1"/>
          </p:cNvPicPr>
          <p:nvPr/>
        </p:nvPicPr>
        <p:blipFill>
          <a:blip r:embed="rId3"/>
          <a:stretch>
            <a:fillRect/>
          </a:stretch>
        </p:blipFill>
        <p:spPr>
          <a:xfrm>
            <a:off x="556950" y="2281546"/>
            <a:ext cx="7556270" cy="3781122"/>
          </a:xfrm>
          <a:prstGeom prst="rect">
            <a:avLst/>
          </a:prstGeom>
        </p:spPr>
      </p:pic>
      <p:sp>
        <p:nvSpPr>
          <p:cNvPr id="9" name="文本占位符 3">
            <a:extLst>
              <a:ext uri="{FF2B5EF4-FFF2-40B4-BE49-F238E27FC236}">
                <a16:creationId xmlns:a16="http://schemas.microsoft.com/office/drawing/2014/main" id="{F2DEFF3C-1949-5501-8016-6ADBC77B3502}"/>
              </a:ext>
            </a:extLst>
          </p:cNvPr>
          <p:cNvSpPr txBox="1">
            <a:spLocks/>
          </p:cNvSpPr>
          <p:nvPr/>
        </p:nvSpPr>
        <p:spPr>
          <a:xfrm>
            <a:off x="8052334" y="2542717"/>
            <a:ext cx="3098092" cy="288348"/>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非连续分类可用</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Attention</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本占位符 3">
                <a:extLst>
                  <a:ext uri="{FF2B5EF4-FFF2-40B4-BE49-F238E27FC236}">
                    <a16:creationId xmlns:a16="http://schemas.microsoft.com/office/drawing/2014/main" id="{70C9DE1C-6FCF-EB23-9B6C-20FA89D84B27}"/>
                  </a:ext>
                </a:extLst>
              </p:cNvPr>
              <p:cNvSpPr txBox="1">
                <a:spLocks/>
              </p:cNvSpPr>
              <p:nvPr/>
            </p:nvSpPr>
            <p:spPr>
              <a:xfrm>
                <a:off x="8147175" y="2928185"/>
                <a:ext cx="3581405" cy="2819633"/>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除了通过切割原空间的方式之外，还可以通过移动原空间中的数据来实现分类</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NLP</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中，相同的语义可以通过不同的语言（如英语和中文）或同种语言不同文字来表达</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将语义空间的每个</a:t>
                </a:r>
                <a:r>
                  <a:rPr lang="en-US" altLang="zh-CN" sz="14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tocken</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的向量与英文的每个</a:t>
                </a:r>
                <a:r>
                  <a:rPr lang="en-US" altLang="zh-CN" sz="14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tocken</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的向量进行一一比对，判断每两个向量的相似性，再根据求出的相似性的值来调整语义空间的每个</a:t>
                </a:r>
                <a:r>
                  <a:rPr lang="en-US" altLang="zh-CN" sz="14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tocken</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的向量，使其向英文表达的向量过渡</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有</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n</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个</a:t>
                </a:r>
                <a:r>
                  <a:rPr lang="en-US" altLang="zh-CN" sz="1400"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tocken</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向量进行</a:t>
                </a:r>
                <a14:m>
                  <m:oMath xmlns:m="http://schemas.openxmlformats.org/officeDocument/2006/math">
                    <m:sSup>
                      <m:sSupPr>
                        <m:ctrlPr>
                          <a:rPr lang="en-US" altLang="zh-CN" sz="140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p>
                        <m:r>
                          <a:rPr lang="en-US" altLang="zh-CN" sz="1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sup>
                    </m:sSup>
                    <m:r>
                      <a:rPr lang="zh-CN" altLang="en-US" sz="1400" i="1">
                        <a:solidFill>
                          <a:schemeClr val="tx1"/>
                        </a:solidFill>
                        <a:latin typeface="Cambria Math" panose="02040503050406030204" pitchFamily="18" charset="0"/>
                        <a:ea typeface="宋体" panose="02010600030101010101" pitchFamily="2" charset="-122"/>
                        <a:cs typeface="Times New Roman" panose="02020603050405020304" pitchFamily="18" charset="0"/>
                      </a:rPr>
                      <m:t>次</m:t>
                    </m:r>
                  </m:oMath>
                </a14:m>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比对</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mc:Choice>
        <mc:Fallback xmlns="">
          <p:sp>
            <p:nvSpPr>
              <p:cNvPr id="10" name="文本占位符 3">
                <a:extLst>
                  <a:ext uri="{FF2B5EF4-FFF2-40B4-BE49-F238E27FC236}">
                    <a16:creationId xmlns:a16="http://schemas.microsoft.com/office/drawing/2014/main" id="{70C9DE1C-6FCF-EB23-9B6C-20FA89D84B27}"/>
                  </a:ext>
                </a:extLst>
              </p:cNvPr>
              <p:cNvSpPr txBox="1">
                <a:spLocks noRot="1" noChangeAspect="1" noMove="1" noResize="1" noEditPoints="1" noAdjustHandles="1" noChangeArrowheads="1" noChangeShapeType="1" noTextEdit="1"/>
              </p:cNvSpPr>
              <p:nvPr/>
            </p:nvSpPr>
            <p:spPr>
              <a:xfrm>
                <a:off x="8147175" y="2928185"/>
                <a:ext cx="3581405" cy="2819633"/>
              </a:xfrm>
              <a:prstGeom prst="rect">
                <a:avLst/>
              </a:prstGeom>
              <a:blipFill>
                <a:blip r:embed="rId4"/>
                <a:stretch>
                  <a:fillRect l="-510" t="-216" b="-10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5610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标题 3">
            <a:extLst>
              <a:ext uri="{FF2B5EF4-FFF2-40B4-BE49-F238E27FC236}">
                <a16:creationId xmlns:a16="http://schemas.microsoft.com/office/drawing/2014/main" id="{D11E0DA9-F80F-4FD2-86AD-FCB7040886B0}"/>
              </a:ext>
            </a:extLst>
          </p:cNvPr>
          <p:cNvSpPr>
            <a:spLocks noGrp="1"/>
          </p:cNvSpPr>
          <p:nvPr>
            <p:ph type="title"/>
          </p:nvPr>
        </p:nvSpPr>
        <p:spPr>
          <a:xfrm>
            <a:off x="660041" y="630818"/>
            <a:ext cx="3135124" cy="1416467"/>
          </a:xfrm>
        </p:spPr>
        <p:txBody>
          <a:bodyPr vert="horz" lIns="91440" tIns="45720" rIns="91440" bIns="45720" rtlCol="0" anchor="t">
            <a:normAutofit/>
          </a:bodyPr>
          <a:lstStyle/>
          <a:p>
            <a:r>
              <a:rPr lang="en-US" altLang="zh-CN" sz="4000" kern="1200" dirty="0">
                <a:solidFill>
                  <a:srgbClr val="FFFFFF"/>
                </a:solidFill>
                <a:latin typeface="+mj-lt"/>
                <a:ea typeface="+mj-ea"/>
                <a:cs typeface="+mj-cs"/>
              </a:rPr>
              <a:t>Attention</a:t>
            </a:r>
            <a:r>
              <a:rPr lang="zh-CN" altLang="en-US" sz="4000" kern="1200" dirty="0">
                <a:solidFill>
                  <a:srgbClr val="FFFFFF"/>
                </a:solidFill>
                <a:latin typeface="+mj-lt"/>
                <a:ea typeface="+mj-ea"/>
                <a:cs typeface="+mj-cs"/>
              </a:rPr>
              <a:t>的几何意义</a:t>
            </a:r>
          </a:p>
        </p:txBody>
      </p:sp>
      <p:sp>
        <p:nvSpPr>
          <p:cNvPr id="6" name="标题 2">
            <a:extLst>
              <a:ext uri="{FF2B5EF4-FFF2-40B4-BE49-F238E27FC236}">
                <a16:creationId xmlns:a16="http://schemas.microsoft.com/office/drawing/2014/main" id="{FBF097C8-787D-3758-A83C-511C60D1855E}"/>
              </a:ext>
            </a:extLst>
          </p:cNvPr>
          <p:cNvSpPr txBox="1">
            <a:spLocks/>
          </p:cNvSpPr>
          <p:nvPr/>
        </p:nvSpPr>
        <p:spPr>
          <a:xfrm>
            <a:off x="660041" y="3771403"/>
            <a:ext cx="2949007" cy="8734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400">
              <a:lnSpc>
                <a:spcPct val="90000"/>
              </a:lnSpc>
              <a:spcBef>
                <a:spcPts val="1000"/>
              </a:spcBef>
            </a:pPr>
            <a:r>
              <a:rPr lang="en-US" altLang="zh-CN" sz="1600" kern="1200" cap="none" dirty="0">
                <a:solidFill>
                  <a:srgbClr val="FFFFFF"/>
                </a:solidFill>
                <a:latin typeface="+mn-lt"/>
                <a:ea typeface="+mn-ea"/>
                <a:cs typeface="+mn-cs"/>
              </a:rPr>
              <a:t>Attention</a:t>
            </a:r>
            <a:r>
              <a:rPr lang="zh-CN" altLang="en-US" sz="1600" kern="1200" cap="none" dirty="0">
                <a:solidFill>
                  <a:srgbClr val="FFFFFF"/>
                </a:solidFill>
                <a:latin typeface="+mn-lt"/>
                <a:ea typeface="+mn-ea"/>
                <a:cs typeface="+mn-cs"/>
              </a:rPr>
              <a:t>与</a:t>
            </a:r>
            <a:r>
              <a:rPr lang="en-US" altLang="zh-CN" sz="1600" kern="1200" cap="none" dirty="0">
                <a:solidFill>
                  <a:srgbClr val="FFFFFF"/>
                </a:solidFill>
                <a:latin typeface="+mn-lt"/>
                <a:ea typeface="+mn-ea"/>
                <a:cs typeface="+mn-cs"/>
              </a:rPr>
              <a:t>MLP</a:t>
            </a:r>
            <a:r>
              <a:rPr lang="zh-CN" altLang="en-US" sz="1600" kern="1200" cap="none" dirty="0">
                <a:solidFill>
                  <a:srgbClr val="FFFFFF"/>
                </a:solidFill>
                <a:latin typeface="+mn-lt"/>
                <a:ea typeface="+mn-ea"/>
                <a:cs typeface="+mn-cs"/>
              </a:rPr>
              <a:t>对比</a:t>
            </a:r>
            <a:endParaRPr lang="en-US" altLang="zh-CN" sz="1600" kern="1200" cap="none" dirty="0">
              <a:solidFill>
                <a:srgbClr val="FFFFFF"/>
              </a:solidFill>
              <a:latin typeface="+mn-lt"/>
              <a:ea typeface="+mn-ea"/>
              <a:cs typeface="+mn-cs"/>
            </a:endParaRPr>
          </a:p>
        </p:txBody>
      </p:sp>
      <p:sp>
        <p:nvSpPr>
          <p:cNvPr id="5" name="Footer Placeholder 4">
            <a:extLst>
              <a:ext uri="{FF2B5EF4-FFF2-40B4-BE49-F238E27FC236}">
                <a16:creationId xmlns:a16="http://schemas.microsoft.com/office/drawing/2014/main" id="{B5BC6C7F-D9C1-7C9A-5829-A99D58D4D4F3}"/>
              </a:ext>
            </a:extLst>
          </p:cNvPr>
          <p:cNvSpPr>
            <a:spLocks noGrp="1"/>
          </p:cNvSpPr>
          <p:nvPr>
            <p:ph type="ftr" sz="quarter" idx="11"/>
          </p:nvPr>
        </p:nvSpPr>
        <p:spPr>
          <a:xfrm rot="5400000">
            <a:off x="-1828800" y="2002536"/>
            <a:ext cx="4114800" cy="365760"/>
          </a:xfrm>
        </p:spPr>
        <p:txBody>
          <a:bodyPr vert="horz" lIns="91440" tIns="45720" rIns="91440" bIns="45720" rtlCol="0" anchor="ctr">
            <a:normAutofit/>
          </a:bodyPr>
          <a:lstStyle/>
          <a:p>
            <a:pPr algn="l" defTabSz="914400">
              <a:spcAft>
                <a:spcPts val="600"/>
              </a:spcAft>
            </a:pPr>
            <a:r>
              <a:rPr lang="en-US" altLang="zh-CN" sz="1100" kern="1200" noProof="0">
                <a:solidFill>
                  <a:srgbClr val="FFFFFF"/>
                </a:solidFill>
                <a:latin typeface="+mn-lt"/>
                <a:ea typeface="+mn-ea"/>
                <a:cs typeface="+mn-cs"/>
              </a:rPr>
              <a:t>TG  </a:t>
            </a:r>
            <a:r>
              <a:rPr lang="zh-CN" altLang="en-US" sz="1100" kern="1200" noProof="0">
                <a:solidFill>
                  <a:srgbClr val="FFFFFF"/>
                </a:solidFill>
                <a:latin typeface="+mn-lt"/>
                <a:ea typeface="+mn-ea"/>
                <a:cs typeface="+mn-cs"/>
              </a:rPr>
              <a:t>大模型叁叁肆计划</a:t>
            </a:r>
          </a:p>
        </p:txBody>
      </p:sp>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defTabSz="914400">
              <a:spcAft>
                <a:spcPts val="600"/>
              </a:spcAft>
            </a:pPr>
            <a:fld id="{3A98EE3D-8CD1-4C3F-BD1C-C98C9596463C}" type="slidenum">
              <a:rPr lang="en-US" altLang="zh-CN" sz="1100" smtClean="0">
                <a:solidFill>
                  <a:schemeClr val="tx1">
                    <a:lumMod val="50000"/>
                    <a:lumOff val="50000"/>
                  </a:schemeClr>
                </a:solidFill>
              </a:rPr>
              <a:pPr defTabSz="914400">
                <a:spcAft>
                  <a:spcPts val="600"/>
                </a:spcAft>
              </a:pPr>
              <a:t>33</a:t>
            </a:fld>
            <a:endParaRPr lang="en-US" altLang="zh-CN" sz="1100">
              <a:solidFill>
                <a:schemeClr val="tx1">
                  <a:lumMod val="50000"/>
                  <a:lumOff val="50000"/>
                </a:schemeClr>
              </a:solidFill>
            </a:endParaRPr>
          </a:p>
        </p:txBody>
      </p:sp>
      <p:graphicFrame>
        <p:nvGraphicFramePr>
          <p:cNvPr id="7" name="对象 6">
            <a:extLst>
              <a:ext uri="{FF2B5EF4-FFF2-40B4-BE49-F238E27FC236}">
                <a16:creationId xmlns:a16="http://schemas.microsoft.com/office/drawing/2014/main" id="{73755B5B-E5E3-6AEC-C4BA-C0844C6097A2}"/>
              </a:ext>
            </a:extLst>
          </p:cNvPr>
          <p:cNvGraphicFramePr>
            <a:graphicFrameLocks noChangeAspect="1"/>
          </p:cNvGraphicFramePr>
          <p:nvPr>
            <p:extLst>
              <p:ext uri="{D42A27DB-BD31-4B8C-83A1-F6EECF244321}">
                <p14:modId xmlns:p14="http://schemas.microsoft.com/office/powerpoint/2010/main" val="746655564"/>
              </p:ext>
            </p:extLst>
          </p:nvPr>
        </p:nvGraphicFramePr>
        <p:xfrm>
          <a:off x="5206999" y="153417"/>
          <a:ext cx="5992303" cy="6403823"/>
        </p:xfrm>
        <a:graphic>
          <a:graphicData uri="http://schemas.openxmlformats.org/presentationml/2006/ole">
            <mc:AlternateContent xmlns:mc="http://schemas.openxmlformats.org/markup-compatibility/2006">
              <mc:Choice xmlns:v="urn:schemas-microsoft-com:vml" Requires="v">
                <p:oleObj name="Visio" r:id="rId3" imgW="7626056" imgH="8146915" progId="Visio.Drawing.15">
                  <p:embed/>
                </p:oleObj>
              </mc:Choice>
              <mc:Fallback>
                <p:oleObj name="Visio" r:id="rId3" imgW="7626056" imgH="814691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6999" y="153417"/>
                        <a:ext cx="5992303" cy="6403823"/>
                      </a:xfrm>
                      <a:prstGeom prst="rect">
                        <a:avLst/>
                      </a:prstGeom>
                      <a:noFill/>
                    </p:spPr>
                  </p:pic>
                </p:oleObj>
              </mc:Fallback>
            </mc:AlternateContent>
          </a:graphicData>
        </a:graphic>
      </p:graphicFrame>
    </p:spTree>
    <p:extLst>
      <p:ext uri="{BB962C8B-B14F-4D97-AF65-F5344CB8AC3E}">
        <p14:creationId xmlns:p14="http://schemas.microsoft.com/office/powerpoint/2010/main" val="3594237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11E0DA9-F80F-4FD2-86AD-FCB7040886B0}"/>
              </a:ext>
            </a:extLst>
          </p:cNvPr>
          <p:cNvSpPr>
            <a:spLocks noGrp="1"/>
          </p:cNvSpPr>
          <p:nvPr>
            <p:ph type="title"/>
          </p:nvPr>
        </p:nvSpPr>
        <p:spPr>
          <a:xfrm>
            <a:off x="432619" y="619431"/>
            <a:ext cx="10921181" cy="1193087"/>
          </a:xfrm>
        </p:spPr>
        <p:txBody>
          <a:bodyPr rtlCol="0">
            <a:normAutofit/>
          </a:bodyPr>
          <a:lstStyle/>
          <a:p>
            <a:pPr rtl="0"/>
            <a:r>
              <a:rPr lang="en-US" altLang="zh-CN" sz="3600" dirty="0">
                <a:solidFill>
                  <a:schemeClr val="bg1"/>
                </a:solidFill>
              </a:rPr>
              <a:t>Attention</a:t>
            </a:r>
            <a:r>
              <a:rPr lang="zh-CN" altLang="en-US" sz="3600" dirty="0">
                <a:solidFill>
                  <a:schemeClr val="bg1"/>
                </a:solidFill>
              </a:rPr>
              <a:t>的几何意义</a:t>
            </a:r>
          </a:p>
        </p:txBody>
      </p:sp>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34</a:t>
            </a:fld>
            <a:endParaRPr lang="zh-CN" altLang="en-US"/>
          </a:p>
        </p:txBody>
      </p:sp>
      <p:sp>
        <p:nvSpPr>
          <p:cNvPr id="5" name="Footer Placeholder 4">
            <a:extLst>
              <a:ext uri="{FF2B5EF4-FFF2-40B4-BE49-F238E27FC236}">
                <a16:creationId xmlns:a16="http://schemas.microsoft.com/office/drawing/2014/main" id="{B5BC6C7F-D9C1-7C9A-5829-A99D58D4D4F3}"/>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6" name="标题 2">
            <a:extLst>
              <a:ext uri="{FF2B5EF4-FFF2-40B4-BE49-F238E27FC236}">
                <a16:creationId xmlns:a16="http://schemas.microsoft.com/office/drawing/2014/main" id="{FBF097C8-787D-3758-A83C-511C60D1855E}"/>
              </a:ext>
            </a:extLst>
          </p:cNvPr>
          <p:cNvSpPr txBox="1">
            <a:spLocks/>
          </p:cNvSpPr>
          <p:nvPr/>
        </p:nvSpPr>
        <p:spPr>
          <a:xfrm>
            <a:off x="587142" y="1794509"/>
            <a:ext cx="3723238"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800" cap="none" dirty="0">
                <a:solidFill>
                  <a:srgbClr val="CE7242"/>
                </a:solidFill>
              </a:rPr>
              <a:t>Attention</a:t>
            </a:r>
            <a:r>
              <a:rPr lang="zh-CN" altLang="en-US" sz="1800" cap="none" dirty="0">
                <a:solidFill>
                  <a:srgbClr val="CE7242"/>
                </a:solidFill>
              </a:rPr>
              <a:t>与</a:t>
            </a:r>
            <a:r>
              <a:rPr lang="en-US" altLang="zh-CN" sz="1800" cap="none" dirty="0">
                <a:solidFill>
                  <a:srgbClr val="CE7242"/>
                </a:solidFill>
              </a:rPr>
              <a:t>MLP</a:t>
            </a:r>
            <a:r>
              <a:rPr lang="zh-CN" altLang="en-US" sz="1800" cap="none" dirty="0">
                <a:solidFill>
                  <a:srgbClr val="CE7242"/>
                </a:solidFill>
              </a:rPr>
              <a:t>对比</a:t>
            </a:r>
          </a:p>
        </p:txBody>
      </p:sp>
      <p:pic>
        <p:nvPicPr>
          <p:cNvPr id="9" name="图片 8" descr="图表&#10;&#10;描述已自动生成">
            <a:extLst>
              <a:ext uri="{FF2B5EF4-FFF2-40B4-BE49-F238E27FC236}">
                <a16:creationId xmlns:a16="http://schemas.microsoft.com/office/drawing/2014/main" id="{57894692-A303-A9D1-AA77-A2B1CEF896D2}"/>
              </a:ext>
            </a:extLst>
          </p:cNvPr>
          <p:cNvPicPr>
            <a:picLocks noChangeAspect="1"/>
          </p:cNvPicPr>
          <p:nvPr/>
        </p:nvPicPr>
        <p:blipFill rotWithShape="1">
          <a:blip r:embed="rId3"/>
          <a:srcRect l="52864"/>
          <a:stretch/>
        </p:blipFill>
        <p:spPr>
          <a:xfrm>
            <a:off x="9993385" y="2984219"/>
            <a:ext cx="1458527" cy="1321312"/>
          </a:xfrm>
          <a:prstGeom prst="rect">
            <a:avLst/>
          </a:prstGeom>
        </p:spPr>
      </p:pic>
      <p:pic>
        <p:nvPicPr>
          <p:cNvPr id="10" name="图片 9" descr="图表&#10;&#10;描述已自动生成">
            <a:extLst>
              <a:ext uri="{FF2B5EF4-FFF2-40B4-BE49-F238E27FC236}">
                <a16:creationId xmlns:a16="http://schemas.microsoft.com/office/drawing/2014/main" id="{E9123DBD-9823-2474-E91E-A65C174A8BBE}"/>
              </a:ext>
            </a:extLst>
          </p:cNvPr>
          <p:cNvPicPr>
            <a:picLocks noChangeAspect="1"/>
          </p:cNvPicPr>
          <p:nvPr/>
        </p:nvPicPr>
        <p:blipFill rotWithShape="1">
          <a:blip r:embed="rId3"/>
          <a:srcRect r="52864"/>
          <a:stretch/>
        </p:blipFill>
        <p:spPr>
          <a:xfrm>
            <a:off x="9982200" y="4326125"/>
            <a:ext cx="1458527" cy="1321312"/>
          </a:xfrm>
          <a:prstGeom prst="rect">
            <a:avLst/>
          </a:prstGeom>
        </p:spPr>
      </p:pic>
      <p:pic>
        <p:nvPicPr>
          <p:cNvPr id="7" name="图片 6">
            <a:extLst>
              <a:ext uri="{FF2B5EF4-FFF2-40B4-BE49-F238E27FC236}">
                <a16:creationId xmlns:a16="http://schemas.microsoft.com/office/drawing/2014/main" id="{E91E06CF-2608-102F-39FD-BE5E3B84F332}"/>
              </a:ext>
            </a:extLst>
          </p:cNvPr>
          <p:cNvPicPr>
            <a:picLocks noChangeAspect="1"/>
          </p:cNvPicPr>
          <p:nvPr/>
        </p:nvPicPr>
        <p:blipFill>
          <a:blip r:embed="rId4"/>
          <a:stretch>
            <a:fillRect/>
          </a:stretch>
        </p:blipFill>
        <p:spPr>
          <a:xfrm>
            <a:off x="1678024" y="2095837"/>
            <a:ext cx="6809057" cy="4385731"/>
          </a:xfrm>
          <a:prstGeom prst="rect">
            <a:avLst/>
          </a:prstGeom>
        </p:spPr>
      </p:pic>
    </p:spTree>
    <p:extLst>
      <p:ext uri="{BB962C8B-B14F-4D97-AF65-F5344CB8AC3E}">
        <p14:creationId xmlns:p14="http://schemas.microsoft.com/office/powerpoint/2010/main" val="3125616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CAD107F6-FDFD-4986-8DF8-173308269DA2}"/>
              </a:ext>
            </a:extLst>
          </p:cNvPr>
          <p:cNvGrpSpPr/>
          <p:nvPr/>
        </p:nvGrpSpPr>
        <p:grpSpPr>
          <a:xfrm>
            <a:off x="514854" y="2195725"/>
            <a:ext cx="10945008" cy="4123904"/>
            <a:chOff x="497190" y="2171700"/>
            <a:chExt cx="10945008" cy="4123904"/>
          </a:xfrm>
        </p:grpSpPr>
        <p:pic>
          <p:nvPicPr>
            <p:cNvPr id="11" name="图片 10">
              <a:extLst>
                <a:ext uri="{FF2B5EF4-FFF2-40B4-BE49-F238E27FC236}">
                  <a16:creationId xmlns:a16="http://schemas.microsoft.com/office/drawing/2014/main" id="{6EECA785-1AC5-CF8A-99FA-D84FBCF71A83}"/>
                </a:ext>
              </a:extLst>
            </p:cNvPr>
            <p:cNvPicPr>
              <a:picLocks noChangeAspect="1"/>
            </p:cNvPicPr>
            <p:nvPr/>
          </p:nvPicPr>
          <p:blipFill>
            <a:blip r:embed="rId3"/>
            <a:stretch>
              <a:fillRect/>
            </a:stretch>
          </p:blipFill>
          <p:spPr>
            <a:xfrm>
              <a:off x="497190" y="2171700"/>
              <a:ext cx="10945008" cy="4123904"/>
            </a:xfrm>
            <a:prstGeom prst="rect">
              <a:avLst/>
            </a:prstGeom>
          </p:spPr>
        </p:pic>
        <p:pic>
          <p:nvPicPr>
            <p:cNvPr id="8" name="图片 7">
              <a:extLst>
                <a:ext uri="{FF2B5EF4-FFF2-40B4-BE49-F238E27FC236}">
                  <a16:creationId xmlns:a16="http://schemas.microsoft.com/office/drawing/2014/main" id="{86439BE4-219A-9425-7553-5B05FC377C5B}"/>
                </a:ext>
              </a:extLst>
            </p:cNvPr>
            <p:cNvPicPr>
              <a:picLocks noChangeAspect="1"/>
            </p:cNvPicPr>
            <p:nvPr/>
          </p:nvPicPr>
          <p:blipFill rotWithShape="1">
            <a:blip r:embed="rId4"/>
            <a:srcRect l="33386" r="31369" b="4569"/>
            <a:stretch/>
          </p:blipFill>
          <p:spPr>
            <a:xfrm>
              <a:off x="1146774" y="2818015"/>
              <a:ext cx="1878249" cy="1346661"/>
            </a:xfrm>
            <a:prstGeom prst="rect">
              <a:avLst/>
            </a:prstGeom>
          </p:spPr>
        </p:pic>
      </p:grpSp>
      <p:sp>
        <p:nvSpPr>
          <p:cNvPr id="4" name="标题 3">
            <a:extLst>
              <a:ext uri="{FF2B5EF4-FFF2-40B4-BE49-F238E27FC236}">
                <a16:creationId xmlns:a16="http://schemas.microsoft.com/office/drawing/2014/main" id="{D11E0DA9-F80F-4FD2-86AD-FCB7040886B0}"/>
              </a:ext>
            </a:extLst>
          </p:cNvPr>
          <p:cNvSpPr>
            <a:spLocks noGrp="1"/>
          </p:cNvSpPr>
          <p:nvPr>
            <p:ph type="title"/>
          </p:nvPr>
        </p:nvSpPr>
        <p:spPr>
          <a:xfrm>
            <a:off x="432619" y="619431"/>
            <a:ext cx="10921181" cy="1193087"/>
          </a:xfrm>
        </p:spPr>
        <p:txBody>
          <a:bodyPr rtlCol="0">
            <a:normAutofit/>
          </a:bodyPr>
          <a:lstStyle/>
          <a:p>
            <a:pPr rtl="0"/>
            <a:r>
              <a:rPr lang="en-US" altLang="zh-CN" sz="3600" dirty="0">
                <a:solidFill>
                  <a:schemeClr val="bg1"/>
                </a:solidFill>
              </a:rPr>
              <a:t>Attention</a:t>
            </a:r>
            <a:r>
              <a:rPr lang="zh-CN" altLang="en-US" sz="3600" dirty="0">
                <a:solidFill>
                  <a:schemeClr val="bg1"/>
                </a:solidFill>
              </a:rPr>
              <a:t>的几何意义</a:t>
            </a:r>
          </a:p>
        </p:txBody>
      </p:sp>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35</a:t>
            </a:fld>
            <a:endParaRPr lang="zh-CN" altLang="en-US"/>
          </a:p>
        </p:txBody>
      </p:sp>
      <p:sp>
        <p:nvSpPr>
          <p:cNvPr id="5" name="Footer Placeholder 4">
            <a:extLst>
              <a:ext uri="{FF2B5EF4-FFF2-40B4-BE49-F238E27FC236}">
                <a16:creationId xmlns:a16="http://schemas.microsoft.com/office/drawing/2014/main" id="{B5BC6C7F-D9C1-7C9A-5829-A99D58D4D4F3}"/>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6" name="文本占位符 3">
            <a:extLst>
              <a:ext uri="{FF2B5EF4-FFF2-40B4-BE49-F238E27FC236}">
                <a16:creationId xmlns:a16="http://schemas.microsoft.com/office/drawing/2014/main" id="{DEE7F61E-B1E3-C560-9B8D-C1D4715B1DFB}"/>
              </a:ext>
            </a:extLst>
          </p:cNvPr>
          <p:cNvSpPr txBox="1">
            <a:spLocks/>
          </p:cNvSpPr>
          <p:nvPr/>
        </p:nvSpPr>
        <p:spPr>
          <a:xfrm>
            <a:off x="6279419" y="2498481"/>
            <a:ext cx="5162779" cy="1842311"/>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1</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）先计算每个中文字与英文单词之间的相似性，即在确定每个英文单词时，每个中文字起的作用</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2</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Q*K</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矩阵描述了中文句子中各个单词的重要性之后进行归一化，即整个中文句子确定某个英文单词的作用为</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1</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时，中文句子中每个中文字所起作用的占比</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3</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）输出每个英文单词特征向量融合了整个中文句子的特征</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251" name="标题 2">
            <a:extLst>
              <a:ext uri="{FF2B5EF4-FFF2-40B4-BE49-F238E27FC236}">
                <a16:creationId xmlns:a16="http://schemas.microsoft.com/office/drawing/2014/main" id="{91E0512C-A5C5-7D10-A050-C291C4F47409}"/>
              </a:ext>
            </a:extLst>
          </p:cNvPr>
          <p:cNvSpPr txBox="1">
            <a:spLocks/>
          </p:cNvSpPr>
          <p:nvPr/>
        </p:nvSpPr>
        <p:spPr>
          <a:xfrm>
            <a:off x="587142" y="1794509"/>
            <a:ext cx="3723238"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800" cap="none" dirty="0">
                <a:solidFill>
                  <a:srgbClr val="CE7242"/>
                </a:solidFill>
              </a:rPr>
              <a:t>Attention</a:t>
            </a:r>
            <a:r>
              <a:rPr lang="zh-CN" altLang="en-US" sz="1800" cap="none" dirty="0">
                <a:solidFill>
                  <a:srgbClr val="CE7242"/>
                </a:solidFill>
              </a:rPr>
              <a:t>与</a:t>
            </a:r>
            <a:r>
              <a:rPr lang="en-US" altLang="zh-CN" sz="1800" cap="none" dirty="0">
                <a:solidFill>
                  <a:srgbClr val="CE7242"/>
                </a:solidFill>
              </a:rPr>
              <a:t>MLP</a:t>
            </a:r>
            <a:r>
              <a:rPr lang="zh-CN" altLang="en-US" sz="1800" cap="none" dirty="0">
                <a:solidFill>
                  <a:srgbClr val="CE7242"/>
                </a:solidFill>
              </a:rPr>
              <a:t>对比</a:t>
            </a:r>
          </a:p>
        </p:txBody>
      </p:sp>
    </p:spTree>
    <p:extLst>
      <p:ext uri="{BB962C8B-B14F-4D97-AF65-F5344CB8AC3E}">
        <p14:creationId xmlns:p14="http://schemas.microsoft.com/office/powerpoint/2010/main" val="3661673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071E00-ABE1-44FD-92BD-2769C2C9C727}"/>
              </a:ext>
            </a:extLst>
          </p:cNvPr>
          <p:cNvSpPr>
            <a:spLocks noGrp="1"/>
          </p:cNvSpPr>
          <p:nvPr>
            <p:ph type="title"/>
          </p:nvPr>
        </p:nvSpPr>
        <p:spPr>
          <a:xfrm>
            <a:off x="513654" y="2684963"/>
            <a:ext cx="3941968" cy="1188720"/>
          </a:xfrm>
        </p:spPr>
        <p:txBody>
          <a:bodyPr vert="horz" lIns="91440" tIns="45720" rIns="91440" bIns="45720" rtlCol="0" anchor="b">
            <a:normAutofit/>
          </a:bodyPr>
          <a:lstStyle/>
          <a:p>
            <a:pPr rtl="0"/>
            <a:r>
              <a:rPr lang="zh-CN" altLang="en-US" sz="3200" dirty="0">
                <a:solidFill>
                  <a:schemeClr val="accent1">
                    <a:lumMod val="75000"/>
                  </a:schemeClr>
                </a:solidFill>
              </a:rPr>
              <a:t>多头的几何意义</a:t>
            </a:r>
          </a:p>
        </p:txBody>
      </p:sp>
      <p:pic>
        <p:nvPicPr>
          <p:cNvPr id="6" name="内容占位符 5" descr="几位女士正在协作&#10;">
            <a:extLst>
              <a:ext uri="{FF2B5EF4-FFF2-40B4-BE49-F238E27FC236}">
                <a16:creationId xmlns:a16="http://schemas.microsoft.com/office/drawing/2014/main" id="{BF79C0FC-6A53-48FD-A2FB-DC1F7E6C6B69}"/>
              </a:ext>
            </a:extLst>
          </p:cNvPr>
          <p:cNvPicPr>
            <a:picLocks noGrp="1" noChangeAspect="1"/>
          </p:cNvPicPr>
          <p:nvPr>
            <p:ph sz="half" idx="1"/>
          </p:nvPr>
        </p:nvPicPr>
        <p:blipFill>
          <a:blip r:embed="rId3"/>
          <a:srcRect/>
          <a:stretch/>
        </p:blipFill>
        <p:spPr>
          <a:xfrm>
            <a:off x="4656010" y="685800"/>
            <a:ext cx="7193217" cy="5892800"/>
          </a:xfrm>
          <a:prstGeom prst="rect">
            <a:avLst/>
          </a:prstGeom>
        </p:spPr>
      </p:pic>
      <p:sp>
        <p:nvSpPr>
          <p:cNvPr id="5" name="灯片编号占位符 4">
            <a:extLst>
              <a:ext uri="{FF2B5EF4-FFF2-40B4-BE49-F238E27FC236}">
                <a16:creationId xmlns:a16="http://schemas.microsoft.com/office/drawing/2014/main" id="{356A56D1-9BF1-4F99-93F1-B4EF92D8D45A}"/>
              </a:ext>
            </a:extLst>
          </p:cNvPr>
          <p:cNvSpPr>
            <a:spLocks noGrp="1"/>
          </p:cNvSpPr>
          <p:nvPr>
            <p:ph type="sldNum" sz="quarter" idx="12"/>
          </p:nvPr>
        </p:nvSpPr>
        <p:spPr/>
        <p:txBody>
          <a:bodyPr vert="horz" lIns="91440" tIns="45720" rIns="91440" bIns="45720" rtlCol="0" anchor="ctr">
            <a:normAutofit/>
          </a:bodyPr>
          <a:lstStyle/>
          <a:p>
            <a:pPr defTabSz="457200" rtl="0">
              <a:spcAft>
                <a:spcPts val="600"/>
              </a:spcAft>
            </a:pPr>
            <a:fld id="{3A98EE3D-8CD1-4C3F-BD1C-C98C9596463C}" type="slidenum">
              <a:rPr lang="en-US">
                <a:solidFill>
                  <a:srgbClr val="FFFFFF"/>
                </a:solidFill>
              </a:rPr>
              <a:pPr defTabSz="457200" rtl="0">
                <a:spcAft>
                  <a:spcPts val="600"/>
                </a:spcAft>
              </a:pPr>
              <a:t>36</a:t>
            </a:fld>
            <a:endParaRPr lang="en-US" dirty="0">
              <a:solidFill>
                <a:srgbClr val="FFFFFF"/>
              </a:solidFill>
            </a:endParaRPr>
          </a:p>
        </p:txBody>
      </p:sp>
      <p:sp>
        <p:nvSpPr>
          <p:cNvPr id="3" name="Footer Placeholder 4">
            <a:extLst>
              <a:ext uri="{FF2B5EF4-FFF2-40B4-BE49-F238E27FC236}">
                <a16:creationId xmlns:a16="http://schemas.microsoft.com/office/drawing/2014/main" id="{F3C442F5-6F9D-C1F6-4C3A-0D470D21DBCD}"/>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Tree>
    <p:extLst>
      <p:ext uri="{BB962C8B-B14F-4D97-AF65-F5344CB8AC3E}">
        <p14:creationId xmlns:p14="http://schemas.microsoft.com/office/powerpoint/2010/main" val="1126083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11E0DA9-F80F-4FD2-86AD-FCB7040886B0}"/>
              </a:ext>
            </a:extLst>
          </p:cNvPr>
          <p:cNvSpPr>
            <a:spLocks noGrp="1"/>
          </p:cNvSpPr>
          <p:nvPr>
            <p:ph type="title"/>
          </p:nvPr>
        </p:nvSpPr>
        <p:spPr>
          <a:xfrm>
            <a:off x="432619" y="619431"/>
            <a:ext cx="10921181" cy="1193087"/>
          </a:xfrm>
        </p:spPr>
        <p:txBody>
          <a:bodyPr rtlCol="0">
            <a:normAutofit/>
          </a:bodyPr>
          <a:lstStyle/>
          <a:p>
            <a:pPr rtl="0"/>
            <a:r>
              <a:rPr lang="zh-CN" altLang="en-US" sz="3600" dirty="0">
                <a:solidFill>
                  <a:schemeClr val="bg1"/>
                </a:solidFill>
              </a:rPr>
              <a:t>多头的几何意义</a:t>
            </a:r>
          </a:p>
        </p:txBody>
      </p:sp>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37</a:t>
            </a:fld>
            <a:endParaRPr lang="zh-CN" altLang="en-US"/>
          </a:p>
        </p:txBody>
      </p:sp>
      <p:sp>
        <p:nvSpPr>
          <p:cNvPr id="5" name="Footer Placeholder 4">
            <a:extLst>
              <a:ext uri="{FF2B5EF4-FFF2-40B4-BE49-F238E27FC236}">
                <a16:creationId xmlns:a16="http://schemas.microsoft.com/office/drawing/2014/main" id="{B5BC6C7F-D9C1-7C9A-5829-A99D58D4D4F3}"/>
              </a:ext>
            </a:extLst>
          </p:cNvPr>
          <p:cNvSpPr>
            <a:spLocks noGrp="1"/>
          </p:cNvSpPr>
          <p:nvPr>
            <p:ph type="ftr" sz="quarter" idx="11"/>
          </p:nvPr>
        </p:nvSpPr>
        <p:spPr>
          <a:xfrm>
            <a:off x="355100" y="6537202"/>
            <a:ext cx="2316177" cy="365125"/>
          </a:xfrm>
        </p:spPr>
        <p:txBody>
          <a:bodyPr/>
          <a:lstStyle/>
          <a:p>
            <a:pPr algn="l" rtl="0"/>
            <a:r>
              <a:rPr lang="en-US" altLang="zh-CN" noProof="0" dirty="0"/>
              <a:t>TG  </a:t>
            </a:r>
            <a:r>
              <a:rPr lang="zh-CN" altLang="en-US" noProof="0" dirty="0"/>
              <a:t>大模型叁叁肆计划</a:t>
            </a:r>
          </a:p>
        </p:txBody>
      </p:sp>
      <p:sp>
        <p:nvSpPr>
          <p:cNvPr id="3" name="标题 2">
            <a:extLst>
              <a:ext uri="{FF2B5EF4-FFF2-40B4-BE49-F238E27FC236}">
                <a16:creationId xmlns:a16="http://schemas.microsoft.com/office/drawing/2014/main" id="{76403018-9D2F-4AAC-4EBC-25AD836B815F}"/>
              </a:ext>
            </a:extLst>
          </p:cNvPr>
          <p:cNvSpPr txBox="1">
            <a:spLocks/>
          </p:cNvSpPr>
          <p:nvPr/>
        </p:nvSpPr>
        <p:spPr>
          <a:xfrm>
            <a:off x="505862" y="1901991"/>
            <a:ext cx="3634059"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1800" cap="none" dirty="0">
                <a:solidFill>
                  <a:srgbClr val="CE7242"/>
                </a:solidFill>
              </a:rPr>
              <a:t>几何变形的表征</a:t>
            </a:r>
            <a:endParaRPr lang="zh-cn" sz="1800" cap="none" dirty="0">
              <a:solidFill>
                <a:srgbClr val="CE7242"/>
              </a:solidFill>
            </a:endParaRPr>
          </a:p>
        </p:txBody>
      </p:sp>
      <mc:AlternateContent xmlns:mc="http://schemas.openxmlformats.org/markup-compatibility/2006" xmlns:a14="http://schemas.microsoft.com/office/drawing/2010/main">
        <mc:Choice Requires="a14">
          <p:sp>
            <p:nvSpPr>
              <p:cNvPr id="6" name="文本占位符 3">
                <a:extLst>
                  <a:ext uri="{FF2B5EF4-FFF2-40B4-BE49-F238E27FC236}">
                    <a16:creationId xmlns:a16="http://schemas.microsoft.com/office/drawing/2014/main" id="{DEE7F61E-B1E3-C560-9B8D-C1D4715B1DFB}"/>
                  </a:ext>
                </a:extLst>
              </p:cNvPr>
              <p:cNvSpPr txBox="1">
                <a:spLocks/>
              </p:cNvSpPr>
              <p:nvPr/>
            </p:nvSpPr>
            <p:spPr>
              <a:xfrm>
                <a:off x="6468177" y="2473692"/>
                <a:ext cx="4456497" cy="3598155"/>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16000" indent="-216000">
                  <a:buFont typeface="Wingdings" panose="05000000000000000000" pitchFamily="2" charset="2"/>
                  <a:buChar char="§"/>
                </a:pPr>
                <a:r>
                  <a:rPr lang="zh-CN" altLang="en-US" sz="16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三个向量分别记录不同的角点，记录了几何关系；</a:t>
                </a:r>
                <a:endParaRPr lang="en-US" altLang="zh-CN" sz="16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endParaRPr lang="zh-CN" altLang="en-US" sz="16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r>
                  <a:rPr lang="zh-CN" altLang="en-US" sz="16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三个向量的变化控制在较低的维度，同时，各个维度均表示二维平面上平动的位移，具有相近的物理意义；相比之下一个六维坐标表示时，各个维度上的物理意义不同，既有表示平动的也有表示转动及剪切应变的，物理意义差别较大，对结果的影响较大，例如当三角形几何较大时，若</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𝑟</m:t>
                        </m:r>
                      </m:e>
                      <m:sub>
                        <m:r>
                          <a:rPr lang="en-US" altLang="zh-CN" sz="1600" b="0" i="1" smtClean="0">
                            <a:latin typeface="Cambria Math" panose="02040503050406030204" pitchFamily="18" charset="0"/>
                          </a:rPr>
                          <m:t>0</m:t>
                        </m:r>
                      </m:sub>
                    </m:sSub>
                  </m:oMath>
                </a14:m>
                <a:r>
                  <a:rPr lang="zh-CN" altLang="en-US" sz="1600" dirty="0">
                    <a:solidFill>
                      <a:schemeClr val="tx1"/>
                    </a:solidFill>
                    <a:latin typeface="宋体" panose="02010600030101010101" pitchFamily="2" charset="-122"/>
                    <a:ea typeface="宋体" panose="02010600030101010101" pitchFamily="2" charset="-122"/>
                    <a:cs typeface="Times New Roman" panose="02020603050405020304" pitchFamily="18" charset="0"/>
                  </a:rPr>
                  <a:t>发生较小变化，角点处位移可能较大；</a:t>
                </a:r>
                <a:endParaRPr lang="en-US" altLang="zh-CN" sz="16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endParaRPr lang="zh-CN" altLang="en-US" sz="16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r>
                  <a:rPr lang="zh-CN" altLang="en-US" sz="1600" dirty="0">
                    <a:solidFill>
                      <a:schemeClr val="tx1"/>
                    </a:solidFill>
                    <a:latin typeface="宋体" panose="02010600030101010101" pitchFamily="2" charset="-122"/>
                    <a:ea typeface="宋体" panose="02010600030101010101" pitchFamily="2" charset="-122"/>
                    <a:cs typeface="Times New Roman" panose="02020603050405020304" pitchFamily="18" charset="0"/>
                  </a:rPr>
                  <a:t>角点</a:t>
                </a:r>
                <a:r>
                  <a:rPr lang="en-US" altLang="zh-CN" sz="1600" dirty="0">
                    <a:solidFill>
                      <a:schemeClr val="tx1"/>
                    </a:solidFill>
                    <a:latin typeface="宋体" panose="02010600030101010101" pitchFamily="2" charset="-122"/>
                    <a:ea typeface="宋体" panose="02010600030101010101" pitchFamily="2" charset="-122"/>
                    <a:cs typeface="Times New Roman" panose="02020603050405020304" pitchFamily="18" charset="0"/>
                  </a:rPr>
                  <a:t>3 (u_3,v_3 )</a:t>
                </a:r>
                <a:r>
                  <a:rPr lang="zh-CN" altLang="en-US" sz="1600" dirty="0">
                    <a:solidFill>
                      <a:schemeClr val="tx1"/>
                    </a:solidFill>
                    <a:latin typeface="宋体" panose="02010600030101010101" pitchFamily="2" charset="-122"/>
                    <a:ea typeface="宋体" panose="02010600030101010101" pitchFamily="2" charset="-122"/>
                    <a:cs typeface="Times New Roman" panose="02020603050405020304" pitchFamily="18" charset="0"/>
                  </a:rPr>
                  <a:t>如果和角点</a:t>
                </a:r>
                <a:r>
                  <a:rPr lang="en-US" altLang="zh-CN" sz="1600" dirty="0">
                    <a:solidFill>
                      <a:schemeClr val="tx1"/>
                    </a:solidFill>
                    <a:latin typeface="宋体" panose="02010600030101010101" pitchFamily="2" charset="-122"/>
                    <a:ea typeface="宋体" panose="02010600030101010101" pitchFamily="2" charset="-122"/>
                    <a:cs typeface="Times New Roman" panose="02020603050405020304" pitchFamily="18" charset="0"/>
                  </a:rPr>
                  <a:t>5 (u_5,v_5 )</a:t>
                </a:r>
                <a:r>
                  <a:rPr lang="zh-CN" altLang="en-US" sz="1600" dirty="0">
                    <a:solidFill>
                      <a:schemeClr val="tx1"/>
                    </a:solidFill>
                    <a:latin typeface="宋体" panose="02010600030101010101" pitchFamily="2" charset="-122"/>
                    <a:ea typeface="宋体" panose="02010600030101010101" pitchFamily="2" charset="-122"/>
                    <a:cs typeface="Times New Roman" panose="02020603050405020304" pitchFamily="18" charset="0"/>
                  </a:rPr>
                  <a:t>共享参数时，可从非连续关系变为连续关系</a:t>
                </a:r>
              </a:p>
            </p:txBody>
          </p:sp>
        </mc:Choice>
        <mc:Fallback xmlns="">
          <p:sp>
            <p:nvSpPr>
              <p:cNvPr id="6" name="文本占位符 3">
                <a:extLst>
                  <a:ext uri="{FF2B5EF4-FFF2-40B4-BE49-F238E27FC236}">
                    <a16:creationId xmlns:a16="http://schemas.microsoft.com/office/drawing/2014/main" id="{DEE7F61E-B1E3-C560-9B8D-C1D4715B1DFB}"/>
                  </a:ext>
                </a:extLst>
              </p:cNvPr>
              <p:cNvSpPr txBox="1">
                <a:spLocks noRot="1" noChangeAspect="1" noMove="1" noResize="1" noEditPoints="1" noAdjustHandles="1" noChangeArrowheads="1" noChangeShapeType="1" noTextEdit="1"/>
              </p:cNvSpPr>
              <p:nvPr/>
            </p:nvSpPr>
            <p:spPr>
              <a:xfrm>
                <a:off x="6468177" y="2473692"/>
                <a:ext cx="4456497" cy="3598155"/>
              </a:xfrm>
              <a:prstGeom prst="rect">
                <a:avLst/>
              </a:prstGeom>
              <a:blipFill>
                <a:blip r:embed="rId3"/>
                <a:stretch>
                  <a:fillRect l="-410" t="-508" b="-13559"/>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5426A002-935F-4DC2-3A03-F62C5F2B00B2}"/>
              </a:ext>
            </a:extLst>
          </p:cNvPr>
          <p:cNvGrpSpPr/>
          <p:nvPr/>
        </p:nvGrpSpPr>
        <p:grpSpPr>
          <a:xfrm>
            <a:off x="1049309" y="2456654"/>
            <a:ext cx="5176700" cy="4290335"/>
            <a:chOff x="1049309" y="2456654"/>
            <a:chExt cx="5176700" cy="4290335"/>
          </a:xfrm>
        </p:grpSpPr>
        <p:grpSp>
          <p:nvGrpSpPr>
            <p:cNvPr id="22" name="组合 2">
              <a:extLst>
                <a:ext uri="{FF2B5EF4-FFF2-40B4-BE49-F238E27FC236}">
                  <a16:creationId xmlns:a16="http://schemas.microsoft.com/office/drawing/2014/main" id="{A5CA3601-0615-ED6F-5EED-8D0E959D5940}"/>
                </a:ext>
              </a:extLst>
            </p:cNvPr>
            <p:cNvGrpSpPr>
              <a:grpSpLocks/>
            </p:cNvGrpSpPr>
            <p:nvPr/>
          </p:nvGrpSpPr>
          <p:grpSpPr bwMode="auto">
            <a:xfrm>
              <a:off x="3338737" y="2456654"/>
              <a:ext cx="2470147" cy="1368806"/>
              <a:chOff x="5207000" y="2417763"/>
              <a:chExt cx="3649621" cy="2013625"/>
            </a:xfrm>
          </p:grpSpPr>
          <p:sp>
            <p:nvSpPr>
              <p:cNvPr id="23" name="AutoShape 7">
                <a:extLst>
                  <a:ext uri="{FF2B5EF4-FFF2-40B4-BE49-F238E27FC236}">
                    <a16:creationId xmlns:a16="http://schemas.microsoft.com/office/drawing/2014/main" id="{06EF3893-E128-86DE-B01F-B27E3AFEDB1D}"/>
                  </a:ext>
                </a:extLst>
              </p:cNvPr>
              <p:cNvSpPr>
                <a:spLocks noChangeAspect="1" noChangeArrowheads="1"/>
              </p:cNvSpPr>
              <p:nvPr/>
            </p:nvSpPr>
            <p:spPr bwMode="auto">
              <a:xfrm>
                <a:off x="7060559" y="2646363"/>
                <a:ext cx="1462087" cy="1462087"/>
              </a:xfrm>
              <a:prstGeom prst="rtTriangl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ea typeface="宋体" pitchFamily="2" charset="-122"/>
                </a:endParaRPr>
              </a:p>
            </p:txBody>
          </p:sp>
          <p:sp>
            <p:nvSpPr>
              <p:cNvPr id="24" name="AutoShape 8">
                <a:extLst>
                  <a:ext uri="{FF2B5EF4-FFF2-40B4-BE49-F238E27FC236}">
                    <a16:creationId xmlns:a16="http://schemas.microsoft.com/office/drawing/2014/main" id="{B9F694A1-32BE-8C2F-0C35-5494819B983C}"/>
                  </a:ext>
                </a:extLst>
              </p:cNvPr>
              <p:cNvSpPr>
                <a:spLocks noChangeAspect="1" noChangeArrowheads="1"/>
              </p:cNvSpPr>
              <p:nvPr/>
            </p:nvSpPr>
            <p:spPr bwMode="auto">
              <a:xfrm rot="-5400000">
                <a:off x="5570538" y="2649538"/>
                <a:ext cx="1462087" cy="1462087"/>
              </a:xfrm>
              <a:prstGeom prst="rtTriangl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ea typeface="宋体" pitchFamily="2" charset="-122"/>
                </a:endParaRPr>
              </a:p>
            </p:txBody>
          </p:sp>
          <p:sp>
            <p:nvSpPr>
              <p:cNvPr id="25" name="Text Box 13">
                <a:extLst>
                  <a:ext uri="{FF2B5EF4-FFF2-40B4-BE49-F238E27FC236}">
                    <a16:creationId xmlns:a16="http://schemas.microsoft.com/office/drawing/2014/main" id="{57713160-8EB7-E9A9-D309-4ECF0E05BFA1}"/>
                  </a:ext>
                </a:extLst>
              </p:cNvPr>
              <p:cNvSpPr txBox="1">
                <a:spLocks noChangeArrowheads="1"/>
              </p:cNvSpPr>
              <p:nvPr/>
            </p:nvSpPr>
            <p:spPr bwMode="auto">
              <a:xfrm>
                <a:off x="5207000" y="3919540"/>
                <a:ext cx="388896" cy="3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a:ea typeface="宋体" pitchFamily="2" charset="-122"/>
                  </a:rPr>
                  <a:t>1</a:t>
                </a:r>
              </a:p>
            </p:txBody>
          </p:sp>
          <p:sp>
            <p:nvSpPr>
              <p:cNvPr id="26" name="Text Box 14">
                <a:extLst>
                  <a:ext uri="{FF2B5EF4-FFF2-40B4-BE49-F238E27FC236}">
                    <a16:creationId xmlns:a16="http://schemas.microsoft.com/office/drawing/2014/main" id="{7C23448B-F5AD-E0E2-0094-31FBF1401F12}"/>
                  </a:ext>
                </a:extLst>
              </p:cNvPr>
              <p:cNvSpPr txBox="1">
                <a:spLocks noChangeArrowheads="1"/>
              </p:cNvSpPr>
              <p:nvPr/>
            </p:nvSpPr>
            <p:spPr bwMode="auto">
              <a:xfrm>
                <a:off x="6762751" y="4037011"/>
                <a:ext cx="388896" cy="3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a:ea typeface="宋体" pitchFamily="2" charset="-122"/>
                  </a:rPr>
                  <a:t>2</a:t>
                </a:r>
              </a:p>
            </p:txBody>
          </p:sp>
          <p:sp>
            <p:nvSpPr>
              <p:cNvPr id="27" name="Text Box 15">
                <a:extLst>
                  <a:ext uri="{FF2B5EF4-FFF2-40B4-BE49-F238E27FC236}">
                    <a16:creationId xmlns:a16="http://schemas.microsoft.com/office/drawing/2014/main" id="{2FC49250-01E0-EE58-B293-231D50986A75}"/>
                  </a:ext>
                </a:extLst>
              </p:cNvPr>
              <p:cNvSpPr txBox="1">
                <a:spLocks noChangeArrowheads="1"/>
              </p:cNvSpPr>
              <p:nvPr/>
            </p:nvSpPr>
            <p:spPr bwMode="auto">
              <a:xfrm>
                <a:off x="6734177" y="2417763"/>
                <a:ext cx="388896" cy="3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a:ea typeface="宋体" pitchFamily="2" charset="-122"/>
                  </a:rPr>
                  <a:t>3</a:t>
                </a:r>
              </a:p>
            </p:txBody>
          </p:sp>
          <p:sp>
            <p:nvSpPr>
              <p:cNvPr id="28" name="Text Box 16">
                <a:extLst>
                  <a:ext uri="{FF2B5EF4-FFF2-40B4-BE49-F238E27FC236}">
                    <a16:creationId xmlns:a16="http://schemas.microsoft.com/office/drawing/2014/main" id="{21A4AB9E-C91D-166B-E7CD-7A4DAED580D0}"/>
                  </a:ext>
                </a:extLst>
              </p:cNvPr>
              <p:cNvSpPr txBox="1">
                <a:spLocks noChangeArrowheads="1"/>
              </p:cNvSpPr>
              <p:nvPr/>
            </p:nvSpPr>
            <p:spPr bwMode="auto">
              <a:xfrm>
                <a:off x="8467725" y="3903665"/>
                <a:ext cx="388896" cy="3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a:ea typeface="宋体" pitchFamily="2" charset="-122"/>
                  </a:rPr>
                  <a:t>4</a:t>
                </a:r>
              </a:p>
            </p:txBody>
          </p:sp>
          <p:sp>
            <p:nvSpPr>
              <p:cNvPr id="29" name="Text Box 17">
                <a:extLst>
                  <a:ext uri="{FF2B5EF4-FFF2-40B4-BE49-F238E27FC236}">
                    <a16:creationId xmlns:a16="http://schemas.microsoft.com/office/drawing/2014/main" id="{2DDE8F1D-4929-DA36-9B07-AC297B8D8DDC}"/>
                  </a:ext>
                </a:extLst>
              </p:cNvPr>
              <p:cNvSpPr txBox="1">
                <a:spLocks noChangeArrowheads="1"/>
              </p:cNvSpPr>
              <p:nvPr/>
            </p:nvSpPr>
            <p:spPr bwMode="auto">
              <a:xfrm>
                <a:off x="7038973" y="2427288"/>
                <a:ext cx="388896" cy="3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dirty="0">
                    <a:ea typeface="宋体" pitchFamily="2" charset="-122"/>
                  </a:rPr>
                  <a:t>5</a:t>
                </a:r>
              </a:p>
            </p:txBody>
          </p:sp>
          <p:sp>
            <p:nvSpPr>
              <p:cNvPr id="30" name="Text Box 18">
                <a:extLst>
                  <a:ext uri="{FF2B5EF4-FFF2-40B4-BE49-F238E27FC236}">
                    <a16:creationId xmlns:a16="http://schemas.microsoft.com/office/drawing/2014/main" id="{63D4DC49-EEC7-DDF3-40B2-5F31AA9A339A}"/>
                  </a:ext>
                </a:extLst>
              </p:cNvPr>
              <p:cNvSpPr txBox="1">
                <a:spLocks noChangeArrowheads="1"/>
              </p:cNvSpPr>
              <p:nvPr/>
            </p:nvSpPr>
            <p:spPr bwMode="auto">
              <a:xfrm>
                <a:off x="7000876" y="4046538"/>
                <a:ext cx="388896" cy="3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dirty="0">
                    <a:ea typeface="宋体" pitchFamily="2" charset="-122"/>
                  </a:rPr>
                  <a:t>6</a:t>
                </a:r>
              </a:p>
            </p:txBody>
          </p:sp>
          <p:sp>
            <p:nvSpPr>
              <p:cNvPr id="31" name="Text Box 21">
                <a:extLst>
                  <a:ext uri="{FF2B5EF4-FFF2-40B4-BE49-F238E27FC236}">
                    <a16:creationId xmlns:a16="http://schemas.microsoft.com/office/drawing/2014/main" id="{F06987BE-6F6C-77FC-044A-5E7C56364483}"/>
                  </a:ext>
                </a:extLst>
              </p:cNvPr>
              <p:cNvSpPr txBox="1">
                <a:spLocks noChangeArrowheads="1"/>
              </p:cNvSpPr>
              <p:nvPr/>
            </p:nvSpPr>
            <p:spPr bwMode="auto">
              <a:xfrm>
                <a:off x="6206369" y="3272645"/>
                <a:ext cx="793896" cy="3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zh-CN" altLang="en-US" sz="1100" dirty="0">
                    <a:ea typeface="宋体" pitchFamily="2" charset="-122"/>
                  </a:rPr>
                  <a:t>块体</a:t>
                </a:r>
                <a:r>
                  <a:rPr lang="en-US" altLang="zh-CN" sz="1100" dirty="0">
                    <a:ea typeface="宋体" pitchFamily="2" charset="-122"/>
                  </a:rPr>
                  <a:t> </a:t>
                </a:r>
                <a:r>
                  <a:rPr lang="en-US" altLang="zh-CN" sz="1100" dirty="0" err="1">
                    <a:ea typeface="宋体" pitchFamily="2" charset="-122"/>
                  </a:rPr>
                  <a:t>i</a:t>
                </a:r>
                <a:endParaRPr lang="en-US" altLang="zh-CN" sz="1100" dirty="0">
                  <a:ea typeface="宋体" pitchFamily="2" charset="-122"/>
                </a:endParaRPr>
              </a:p>
            </p:txBody>
          </p:sp>
          <p:sp>
            <p:nvSpPr>
              <p:cNvPr id="32" name="Text Box 22">
                <a:extLst>
                  <a:ext uri="{FF2B5EF4-FFF2-40B4-BE49-F238E27FC236}">
                    <a16:creationId xmlns:a16="http://schemas.microsoft.com/office/drawing/2014/main" id="{1D393A0B-88E8-FCA4-9DD4-8A675D5F71DA}"/>
                  </a:ext>
                </a:extLst>
              </p:cNvPr>
              <p:cNvSpPr txBox="1">
                <a:spLocks noChangeArrowheads="1"/>
              </p:cNvSpPr>
              <p:nvPr/>
            </p:nvSpPr>
            <p:spPr bwMode="auto">
              <a:xfrm>
                <a:off x="7064055" y="3281819"/>
                <a:ext cx="793896" cy="3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zh-CN" altLang="en-US" sz="1100" dirty="0">
                    <a:ea typeface="宋体" pitchFamily="2" charset="-122"/>
                  </a:rPr>
                  <a:t>块体</a:t>
                </a:r>
                <a:r>
                  <a:rPr lang="en-US" altLang="zh-CN" sz="1100" dirty="0">
                    <a:ea typeface="宋体" pitchFamily="2" charset="-122"/>
                  </a:rPr>
                  <a:t> j</a:t>
                </a:r>
              </a:p>
            </p:txBody>
          </p:sp>
          <p:sp>
            <p:nvSpPr>
              <p:cNvPr id="33" name="Text Box 29">
                <a:extLst>
                  <a:ext uri="{FF2B5EF4-FFF2-40B4-BE49-F238E27FC236}">
                    <a16:creationId xmlns:a16="http://schemas.microsoft.com/office/drawing/2014/main" id="{2E903211-6C49-EF65-75D9-EC3AC8FB699F}"/>
                  </a:ext>
                </a:extLst>
              </p:cNvPr>
              <p:cNvSpPr txBox="1">
                <a:spLocks noChangeArrowheads="1"/>
              </p:cNvSpPr>
              <p:nvPr/>
            </p:nvSpPr>
            <p:spPr bwMode="auto">
              <a:xfrm>
                <a:off x="6129736" y="3769012"/>
                <a:ext cx="793896" cy="3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zh-CN" altLang="en-US" sz="1100" dirty="0">
                    <a:ea typeface="宋体" pitchFamily="2" charset="-122"/>
                  </a:rPr>
                  <a:t>形心</a:t>
                </a:r>
                <a:r>
                  <a:rPr lang="en-US" altLang="zh-CN" sz="1100" dirty="0">
                    <a:ea typeface="宋体" pitchFamily="2" charset="-122"/>
                  </a:rPr>
                  <a:t> </a:t>
                </a:r>
                <a:r>
                  <a:rPr lang="en-US" altLang="zh-CN" sz="1100" dirty="0" err="1">
                    <a:ea typeface="宋体" pitchFamily="2" charset="-122"/>
                  </a:rPr>
                  <a:t>i</a:t>
                </a:r>
                <a:endParaRPr lang="en-US" altLang="zh-CN" sz="1100" dirty="0">
                  <a:ea typeface="宋体" pitchFamily="2" charset="-122"/>
                </a:endParaRPr>
              </a:p>
            </p:txBody>
          </p:sp>
          <p:sp>
            <p:nvSpPr>
              <p:cNvPr id="34" name="Text Box 30">
                <a:extLst>
                  <a:ext uri="{FF2B5EF4-FFF2-40B4-BE49-F238E27FC236}">
                    <a16:creationId xmlns:a16="http://schemas.microsoft.com/office/drawing/2014/main" id="{2994982A-7BC4-F362-49E7-A1D7161E550D}"/>
                  </a:ext>
                </a:extLst>
              </p:cNvPr>
              <p:cNvSpPr txBox="1">
                <a:spLocks noChangeArrowheads="1"/>
              </p:cNvSpPr>
              <p:nvPr/>
            </p:nvSpPr>
            <p:spPr bwMode="auto">
              <a:xfrm>
                <a:off x="7201868" y="3787827"/>
                <a:ext cx="793896" cy="3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zh-CN" altLang="en-US" sz="1100" dirty="0">
                    <a:ea typeface="宋体" pitchFamily="2" charset="-122"/>
                  </a:rPr>
                  <a:t>形心</a:t>
                </a:r>
                <a:r>
                  <a:rPr lang="en-US" altLang="zh-CN" sz="1100" dirty="0">
                    <a:ea typeface="宋体" pitchFamily="2" charset="-122"/>
                  </a:rPr>
                  <a:t> j</a:t>
                </a:r>
              </a:p>
            </p:txBody>
          </p:sp>
          <p:sp>
            <p:nvSpPr>
              <p:cNvPr id="35" name="Text Box 31">
                <a:extLst>
                  <a:ext uri="{FF2B5EF4-FFF2-40B4-BE49-F238E27FC236}">
                    <a16:creationId xmlns:a16="http://schemas.microsoft.com/office/drawing/2014/main" id="{3084A27B-C5F0-79AE-3E26-3A90472E4251}"/>
                  </a:ext>
                </a:extLst>
              </p:cNvPr>
              <p:cNvSpPr txBox="1">
                <a:spLocks noChangeArrowheads="1"/>
              </p:cNvSpPr>
              <p:nvPr/>
            </p:nvSpPr>
            <p:spPr bwMode="auto">
              <a:xfrm>
                <a:off x="6396038" y="3530599"/>
                <a:ext cx="388896" cy="3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a:ea typeface="宋体" pitchFamily="2" charset="-122"/>
                  </a:rPr>
                  <a:t>o</a:t>
                </a:r>
              </a:p>
            </p:txBody>
          </p:sp>
          <p:sp>
            <p:nvSpPr>
              <p:cNvPr id="36" name="Text Box 32">
                <a:extLst>
                  <a:ext uri="{FF2B5EF4-FFF2-40B4-BE49-F238E27FC236}">
                    <a16:creationId xmlns:a16="http://schemas.microsoft.com/office/drawing/2014/main" id="{192D166D-C5CD-81E1-AEA5-20BE17F8E3F4}"/>
                  </a:ext>
                </a:extLst>
              </p:cNvPr>
              <p:cNvSpPr txBox="1">
                <a:spLocks noChangeArrowheads="1"/>
              </p:cNvSpPr>
              <p:nvPr/>
            </p:nvSpPr>
            <p:spPr bwMode="auto">
              <a:xfrm>
                <a:off x="7381875" y="3516311"/>
                <a:ext cx="388896" cy="3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a:ea typeface="宋体" pitchFamily="2" charset="-122"/>
                  </a:rPr>
                  <a:t>o</a:t>
                </a:r>
              </a:p>
            </p:txBody>
          </p:sp>
        </p:grpSp>
        <p:grpSp>
          <p:nvGrpSpPr>
            <p:cNvPr id="41" name="组合 38">
              <a:extLst>
                <a:ext uri="{FF2B5EF4-FFF2-40B4-BE49-F238E27FC236}">
                  <a16:creationId xmlns:a16="http://schemas.microsoft.com/office/drawing/2014/main" id="{CE56540D-C03D-02CC-EB60-64E1894C54DF}"/>
                </a:ext>
              </a:extLst>
            </p:cNvPr>
            <p:cNvGrpSpPr>
              <a:grpSpLocks/>
            </p:cNvGrpSpPr>
            <p:nvPr/>
          </p:nvGrpSpPr>
          <p:grpSpPr bwMode="auto">
            <a:xfrm>
              <a:off x="3258186" y="4489257"/>
              <a:ext cx="2967823" cy="968546"/>
              <a:chOff x="179512" y="2348880"/>
              <a:chExt cx="9236242" cy="3241899"/>
            </a:xfrm>
          </p:grpSpPr>
          <p:pic>
            <p:nvPicPr>
              <p:cNvPr id="42" name="Picture 2">
                <a:extLst>
                  <a:ext uri="{FF2B5EF4-FFF2-40B4-BE49-F238E27FC236}">
                    <a16:creationId xmlns:a16="http://schemas.microsoft.com/office/drawing/2014/main" id="{E9C7EFC2-16BD-D32A-D324-0AADCF9C10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2467719"/>
                <a:ext cx="255270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3">
                <a:extLst>
                  <a:ext uri="{FF2B5EF4-FFF2-40B4-BE49-F238E27FC236}">
                    <a16:creationId xmlns:a16="http://schemas.microsoft.com/office/drawing/2014/main" id="{AD441FB1-4601-58F8-53DC-0BBB134752C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99792" y="2348880"/>
                <a:ext cx="21526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 name="Group 11">
                <a:extLst>
                  <a:ext uri="{FF2B5EF4-FFF2-40B4-BE49-F238E27FC236}">
                    <a16:creationId xmlns:a16="http://schemas.microsoft.com/office/drawing/2014/main" id="{7542F84D-76AB-FA23-AA74-1ECEE6FA2586}"/>
                  </a:ext>
                </a:extLst>
              </p:cNvPr>
              <p:cNvGrpSpPr>
                <a:grpSpLocks/>
              </p:cNvGrpSpPr>
              <p:nvPr/>
            </p:nvGrpSpPr>
            <p:grpSpPr bwMode="auto">
              <a:xfrm>
                <a:off x="4868763" y="2484648"/>
                <a:ext cx="2295525" cy="1808448"/>
                <a:chOff x="4860032" y="2509056"/>
                <a:chExt cx="2295525" cy="1808448"/>
              </a:xfrm>
            </p:grpSpPr>
            <p:pic>
              <p:nvPicPr>
                <p:cNvPr id="52" name="Picture 4">
                  <a:extLst>
                    <a:ext uri="{FF2B5EF4-FFF2-40B4-BE49-F238E27FC236}">
                      <a16:creationId xmlns:a16="http://schemas.microsoft.com/office/drawing/2014/main" id="{2E093E5E-A562-A752-53A2-674D5B588E0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60032" y="2564904"/>
                  <a:ext cx="22955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graphicFrame>
                  <p:nvGraphicFramePr>
                    <p:cNvPr id="53" name="Object 9">
                      <a:extLst>
                        <a:ext uri="{FF2B5EF4-FFF2-40B4-BE49-F238E27FC236}">
                          <a16:creationId xmlns:a16="http://schemas.microsoft.com/office/drawing/2014/main" id="{6DFA1009-173C-3464-2915-6BC4135E350A}"/>
                        </a:ext>
                      </a:extLst>
                    </p:cNvPr>
                    <p:cNvGraphicFramePr>
                      <a:graphicFrameLocks noChangeAspect="1"/>
                    </p:cNvGraphicFramePr>
                    <p:nvPr/>
                  </p:nvGraphicFramePr>
                  <p:xfrm>
                    <a:off x="4995469" y="2509056"/>
                    <a:ext cx="568325" cy="360361"/>
                  </p:xfrm>
                  <a:graphic>
                    <a:graphicData uri="http://schemas.openxmlformats.org/presentationml/2006/ole">
                      <mc:AlternateContent>
                        <mc:Choice xmlns:v="urn:schemas-microsoft-com:vml" Requires="v">
                          <p:oleObj name="Equation" r:id="rId7" imgW="380835" imgH="241195" progId="Equation.DSMT4">
                            <p:embed/>
                          </p:oleObj>
                        </mc:Choice>
                        <mc:Fallback>
                          <p:oleObj name="Equation" r:id="rId7" imgW="380835" imgH="241195" progId="Equation.DSMT4">
                            <p:embed/>
                            <p:pic>
                              <p:nvPicPr>
                                <p:cNvPr id="53" name="Object 9">
                                  <a:extLst>
                                    <a:ext uri="{FF2B5EF4-FFF2-40B4-BE49-F238E27FC236}">
                                      <a16:creationId xmlns:a16="http://schemas.microsoft.com/office/drawing/2014/main" id="{6DFA1009-173C-3464-2915-6BC4135E350A}"/>
                                    </a:ext>
                                  </a:extLst>
                                </p:cNvPr>
                                <p:cNvPicPr>
                                  <a:picLocks noChangeAspect="1" noChangeArrowheads="1"/>
                                </p:cNvPicPr>
                                <p:nvPr/>
                              </p:nvPicPr>
                              <p:blipFill>
                                <a:blip r:embed="rId8">
                                  <a:extLst>
                                    <a:ext uri="{28A0092B-C50C-407E-A947-70E740481C1C}">
                                      <a14:useLocalDpi val="0"/>
                                    </a:ext>
                                  </a:extLst>
                                </a:blip>
                                <a:srcRect/>
                                <a:stretch>
                                  <a:fillRect/>
                                </a:stretch>
                              </p:blipFill>
                              <p:spPr bwMode="auto">
                                <a:xfrm>
                                  <a:off x="4995469" y="2509056"/>
                                  <a:ext cx="568325" cy="36036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53" name="Object 9">
                      <a:extLst>
                        <a:ext uri="{FF2B5EF4-FFF2-40B4-BE49-F238E27FC236}">
                          <a16:creationId xmlns:a16="http://schemas.microsoft.com/office/drawing/2014/main" id="{6DFA1009-173C-3464-2915-6BC4135E350A}"/>
                        </a:ext>
                      </a:extLst>
                    </p:cNvPr>
                    <p:cNvGraphicFramePr>
                      <a:graphicFrameLocks noChangeAspect="1"/>
                    </p:cNvGraphicFramePr>
                    <p:nvPr/>
                  </p:nvGraphicFramePr>
                  <p:xfrm>
                    <a:off x="4995469" y="2509056"/>
                    <a:ext cx="568325" cy="360361"/>
                  </p:xfrm>
                  <a:graphic>
                    <a:graphicData uri="http://schemas.openxmlformats.org/presentationml/2006/ole">
                      <mc:AlternateContent>
                        <mc:Choice xmlns:v="urn:schemas-microsoft-com:vml" Requires="v">
                          <p:oleObj name="Equation" r:id="rId9" imgW="380835" imgH="241195" progId="Equation.DSMT4">
                            <p:embed/>
                          </p:oleObj>
                        </mc:Choice>
                        <mc:Fallback>
                          <p:oleObj name="Equation" r:id="rId9" imgW="380835" imgH="241195" progId="Equation.DSMT4">
                            <p:embed/>
                            <p:pic>
                              <p:nvPicPr>
                                <p:cNvPr id="53" name="Object 9">
                                  <a:extLst>
                                    <a:ext uri="{FF2B5EF4-FFF2-40B4-BE49-F238E27FC236}">
                                      <a16:creationId xmlns:a16="http://schemas.microsoft.com/office/drawing/2014/main" id="{6DFA1009-173C-3464-2915-6BC4135E35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5469" y="2509056"/>
                                  <a:ext cx="568325" cy="360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p:grpSp>
          <p:grpSp>
            <p:nvGrpSpPr>
              <p:cNvPr id="45" name="Group 12">
                <a:extLst>
                  <a:ext uri="{FF2B5EF4-FFF2-40B4-BE49-F238E27FC236}">
                    <a16:creationId xmlns:a16="http://schemas.microsoft.com/office/drawing/2014/main" id="{5484EC5B-C202-2F18-D4B2-EFFC2AB8BD35}"/>
                  </a:ext>
                </a:extLst>
              </p:cNvPr>
              <p:cNvGrpSpPr>
                <a:grpSpLocks/>
              </p:cNvGrpSpPr>
              <p:nvPr/>
            </p:nvGrpSpPr>
            <p:grpSpPr bwMode="auto">
              <a:xfrm>
                <a:off x="7092280" y="2420888"/>
                <a:ext cx="1838325" cy="1905000"/>
                <a:chOff x="7092280" y="2420888"/>
                <a:chExt cx="1838325" cy="1905000"/>
              </a:xfrm>
            </p:grpSpPr>
            <p:pic>
              <p:nvPicPr>
                <p:cNvPr id="50" name="Picture 5">
                  <a:extLst>
                    <a:ext uri="{FF2B5EF4-FFF2-40B4-BE49-F238E27FC236}">
                      <a16:creationId xmlns:a16="http://schemas.microsoft.com/office/drawing/2014/main" id="{76DA0861-DD45-2314-9F6B-5688F3248A0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92280" y="2420888"/>
                  <a:ext cx="18383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graphicFrame>
                  <p:nvGraphicFramePr>
                    <p:cNvPr id="51" name="Object 11">
                      <a:extLst>
                        <a:ext uri="{FF2B5EF4-FFF2-40B4-BE49-F238E27FC236}">
                          <a16:creationId xmlns:a16="http://schemas.microsoft.com/office/drawing/2014/main" id="{64B754F0-AD50-47FA-22E3-6C2ABC7E3B84}"/>
                        </a:ext>
                      </a:extLst>
                    </p:cNvPr>
                    <p:cNvGraphicFramePr>
                      <a:graphicFrameLocks noChangeAspect="1"/>
                    </p:cNvGraphicFramePr>
                    <p:nvPr/>
                  </p:nvGraphicFramePr>
                  <p:xfrm>
                    <a:off x="7884368" y="3284984"/>
                    <a:ext cx="321519" cy="359345"/>
                  </p:xfrm>
                  <a:graphic>
                    <a:graphicData uri="http://schemas.openxmlformats.org/presentationml/2006/ole">
                      <mc:AlternateContent>
                        <mc:Choice xmlns:v="urn:schemas-microsoft-com:vml" Requires="v">
                          <p:oleObj name="Equation" r:id="rId12" imgW="215713" imgH="241091" progId="Equation.DSMT4">
                            <p:embed/>
                          </p:oleObj>
                        </mc:Choice>
                        <mc:Fallback>
                          <p:oleObj name="Equation" r:id="rId12" imgW="215713" imgH="241091" progId="Equation.DSMT4">
                            <p:embed/>
                            <p:pic>
                              <p:nvPicPr>
                                <p:cNvPr id="51" name="Object 11">
                                  <a:extLst>
                                    <a:ext uri="{FF2B5EF4-FFF2-40B4-BE49-F238E27FC236}">
                                      <a16:creationId xmlns:a16="http://schemas.microsoft.com/office/drawing/2014/main" id="{64B754F0-AD50-47FA-22E3-6C2ABC7E3B84}"/>
                                    </a:ext>
                                  </a:extLst>
                                </p:cNvPr>
                                <p:cNvPicPr>
                                  <a:picLocks noChangeAspect="1" noChangeArrowheads="1"/>
                                </p:cNvPicPr>
                                <p:nvPr/>
                              </p:nvPicPr>
                              <p:blipFill>
                                <a:blip r:embed="rId13">
                                  <a:extLst>
                                    <a:ext uri="{28A0092B-C50C-407E-A947-70E740481C1C}">
                                      <a14:useLocalDpi val="0"/>
                                    </a:ext>
                                  </a:extLst>
                                </a:blip>
                                <a:srcRect/>
                                <a:stretch>
                                  <a:fillRect/>
                                </a:stretch>
                              </p:blipFill>
                              <p:spPr bwMode="auto">
                                <a:xfrm>
                                  <a:off x="7884368" y="3284984"/>
                                  <a:ext cx="321519" cy="3593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51" name="Object 11">
                      <a:extLst>
                        <a:ext uri="{FF2B5EF4-FFF2-40B4-BE49-F238E27FC236}">
                          <a16:creationId xmlns:a16="http://schemas.microsoft.com/office/drawing/2014/main" id="{64B754F0-AD50-47FA-22E3-6C2ABC7E3B84}"/>
                        </a:ext>
                      </a:extLst>
                    </p:cNvPr>
                    <p:cNvGraphicFramePr>
                      <a:graphicFrameLocks noChangeAspect="1"/>
                    </p:cNvGraphicFramePr>
                    <p:nvPr/>
                  </p:nvGraphicFramePr>
                  <p:xfrm>
                    <a:off x="7884368" y="3284984"/>
                    <a:ext cx="321519" cy="359345"/>
                  </p:xfrm>
                  <a:graphic>
                    <a:graphicData uri="http://schemas.openxmlformats.org/presentationml/2006/ole">
                      <mc:AlternateContent>
                        <mc:Choice xmlns:v="urn:schemas-microsoft-com:vml" Requires="v">
                          <p:oleObj name="Equation" r:id="rId14" imgW="215713" imgH="241091" progId="Equation.DSMT4">
                            <p:embed/>
                          </p:oleObj>
                        </mc:Choice>
                        <mc:Fallback>
                          <p:oleObj name="Equation" r:id="rId14" imgW="215713" imgH="241091" progId="Equation.DSMT4">
                            <p:embed/>
                            <p:pic>
                              <p:nvPicPr>
                                <p:cNvPr id="51" name="Object 11">
                                  <a:extLst>
                                    <a:ext uri="{FF2B5EF4-FFF2-40B4-BE49-F238E27FC236}">
                                      <a16:creationId xmlns:a16="http://schemas.microsoft.com/office/drawing/2014/main" id="{64B754F0-AD50-47FA-22E3-6C2ABC7E3B8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84368" y="3284984"/>
                                  <a:ext cx="321519" cy="359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p:grpSp>
          <p:sp>
            <p:nvSpPr>
              <p:cNvPr id="46" name="TextBox 16">
                <a:extLst>
                  <a:ext uri="{FF2B5EF4-FFF2-40B4-BE49-F238E27FC236}">
                    <a16:creationId xmlns:a16="http://schemas.microsoft.com/office/drawing/2014/main" id="{6B9EB807-8BA4-57CC-6F6C-A65DC3EC223F}"/>
                  </a:ext>
                </a:extLst>
              </p:cNvPr>
              <p:cNvSpPr txBox="1">
                <a:spLocks noChangeArrowheads="1"/>
              </p:cNvSpPr>
              <p:nvPr/>
            </p:nvSpPr>
            <p:spPr bwMode="auto">
              <a:xfrm>
                <a:off x="196607" y="4713606"/>
                <a:ext cx="2040696" cy="849903"/>
              </a:xfrm>
              <a:prstGeom prst="rect">
                <a:avLst/>
              </a:prstGeom>
              <a:noFill/>
              <a:ln w="9525">
                <a:noFill/>
                <a:miter lim="800000"/>
                <a:headEnd/>
                <a:tailEnd/>
              </a:ln>
            </p:spPr>
            <p:txBody>
              <a:bodyPr>
                <a:spAutoFit/>
              </a:bodyPr>
              <a:lstStyle/>
              <a:p>
                <a:pPr algn="ctr">
                  <a:defRPr/>
                </a:pPr>
                <a:r>
                  <a:rPr lang="zh-CN" altLang="en-US" sz="1000" dirty="0">
                    <a:latin typeface="+mn-lt"/>
                    <a:ea typeface="宋体" pitchFamily="2" charset="-122"/>
                  </a:rPr>
                  <a:t>平动</a:t>
                </a:r>
                <a:endParaRPr lang="en-GB" sz="1000" dirty="0">
                  <a:latin typeface="+mn-lt"/>
                  <a:ea typeface="宋体" pitchFamily="2" charset="-122"/>
                </a:endParaRPr>
              </a:p>
            </p:txBody>
          </p:sp>
          <p:sp>
            <p:nvSpPr>
              <p:cNvPr id="47" name="TextBox 16">
                <a:extLst>
                  <a:ext uri="{FF2B5EF4-FFF2-40B4-BE49-F238E27FC236}">
                    <a16:creationId xmlns:a16="http://schemas.microsoft.com/office/drawing/2014/main" id="{8777914E-E9E1-2981-E35E-AF80265E8E4A}"/>
                  </a:ext>
                </a:extLst>
              </p:cNvPr>
              <p:cNvSpPr txBox="1">
                <a:spLocks noChangeArrowheads="1"/>
              </p:cNvSpPr>
              <p:nvPr/>
            </p:nvSpPr>
            <p:spPr bwMode="auto">
              <a:xfrm>
                <a:off x="7124687" y="4690778"/>
                <a:ext cx="2291067" cy="849903"/>
              </a:xfrm>
              <a:prstGeom prst="rect">
                <a:avLst/>
              </a:prstGeom>
              <a:noFill/>
              <a:ln w="9525">
                <a:noFill/>
                <a:miter lim="800000"/>
                <a:headEnd/>
                <a:tailEnd/>
              </a:ln>
            </p:spPr>
            <p:txBody>
              <a:bodyPr>
                <a:spAutoFit/>
              </a:bodyPr>
              <a:lstStyle/>
              <a:p>
                <a:pPr algn="ctr">
                  <a:defRPr/>
                </a:pPr>
                <a:r>
                  <a:rPr lang="zh-CN" altLang="en-US" sz="1000" dirty="0">
                    <a:latin typeface="+mn-lt"/>
                    <a:ea typeface="宋体" pitchFamily="2" charset="-122"/>
                  </a:rPr>
                  <a:t>切向应变</a:t>
                </a:r>
                <a:endParaRPr lang="en-GB" sz="1000" dirty="0">
                  <a:latin typeface="+mn-lt"/>
                  <a:ea typeface="宋体" pitchFamily="2" charset="-122"/>
                </a:endParaRPr>
              </a:p>
            </p:txBody>
          </p:sp>
          <p:sp>
            <p:nvSpPr>
              <p:cNvPr id="48" name="TextBox 16">
                <a:extLst>
                  <a:ext uri="{FF2B5EF4-FFF2-40B4-BE49-F238E27FC236}">
                    <a16:creationId xmlns:a16="http://schemas.microsoft.com/office/drawing/2014/main" id="{33962544-8DEF-4583-AB87-701635626CC7}"/>
                  </a:ext>
                </a:extLst>
              </p:cNvPr>
              <p:cNvSpPr txBox="1">
                <a:spLocks noChangeArrowheads="1"/>
              </p:cNvSpPr>
              <p:nvPr/>
            </p:nvSpPr>
            <p:spPr bwMode="auto">
              <a:xfrm>
                <a:off x="4773086" y="4713606"/>
                <a:ext cx="2663595" cy="849903"/>
              </a:xfrm>
              <a:prstGeom prst="rect">
                <a:avLst/>
              </a:prstGeom>
              <a:noFill/>
              <a:ln w="9525">
                <a:noFill/>
                <a:miter lim="800000"/>
                <a:headEnd/>
                <a:tailEnd/>
              </a:ln>
            </p:spPr>
            <p:txBody>
              <a:bodyPr wrap="square">
                <a:spAutoFit/>
              </a:bodyPr>
              <a:lstStyle/>
              <a:p>
                <a:pPr algn="ctr">
                  <a:defRPr/>
                </a:pPr>
                <a:r>
                  <a:rPr lang="zh-CN" altLang="en-US" sz="1000" dirty="0">
                    <a:latin typeface="+mn-lt"/>
                    <a:ea typeface="宋体" pitchFamily="2" charset="-122"/>
                  </a:rPr>
                  <a:t>法向应变</a:t>
                </a:r>
                <a:endParaRPr lang="en-GB" sz="1000" dirty="0">
                  <a:latin typeface="+mn-lt"/>
                  <a:ea typeface="宋体" pitchFamily="2" charset="-122"/>
                </a:endParaRPr>
              </a:p>
            </p:txBody>
          </p:sp>
          <p:sp>
            <p:nvSpPr>
              <p:cNvPr id="49" name="TextBox 60">
                <a:extLst>
                  <a:ext uri="{FF2B5EF4-FFF2-40B4-BE49-F238E27FC236}">
                    <a16:creationId xmlns:a16="http://schemas.microsoft.com/office/drawing/2014/main" id="{6BF80661-7704-42AB-7926-2E0367C6895C}"/>
                  </a:ext>
                </a:extLst>
              </p:cNvPr>
              <p:cNvSpPr txBox="1">
                <a:spLocks noChangeArrowheads="1"/>
              </p:cNvSpPr>
              <p:nvPr/>
            </p:nvSpPr>
            <p:spPr bwMode="auto">
              <a:xfrm>
                <a:off x="2844367" y="4740876"/>
                <a:ext cx="1769745" cy="849903"/>
              </a:xfrm>
              <a:prstGeom prst="rect">
                <a:avLst/>
              </a:prstGeom>
              <a:noFill/>
              <a:ln w="9525">
                <a:noFill/>
                <a:miter lim="800000"/>
                <a:headEnd/>
                <a:tailEnd/>
              </a:ln>
            </p:spPr>
            <p:txBody>
              <a:bodyPr>
                <a:spAutoFit/>
              </a:bodyPr>
              <a:lstStyle/>
              <a:p>
                <a:pPr algn="ctr">
                  <a:defRPr/>
                </a:pPr>
                <a:r>
                  <a:rPr lang="zh-CN" altLang="en-US" sz="1000" dirty="0">
                    <a:latin typeface="+mn-lt"/>
                    <a:ea typeface="宋体" pitchFamily="2" charset="-122"/>
                  </a:rPr>
                  <a:t>转动</a:t>
                </a:r>
                <a:endParaRPr lang="en-GB" sz="1000" dirty="0">
                  <a:latin typeface="+mn-lt"/>
                  <a:ea typeface="宋体" pitchFamily="2" charset="-122"/>
                </a:endParaRPr>
              </a:p>
            </p:txBody>
          </p:sp>
        </p:grpSp>
        <p:pic>
          <p:nvPicPr>
            <p:cNvPr id="54" name="Picture 2">
              <a:extLst>
                <a:ext uri="{FF2B5EF4-FFF2-40B4-BE49-F238E27FC236}">
                  <a16:creationId xmlns:a16="http://schemas.microsoft.com/office/drawing/2014/main" id="{6C29E75B-F0D9-0916-B837-19D3BD72A5D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57177" y="4058917"/>
              <a:ext cx="1618423" cy="1726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55B630E7-8DC5-0ECE-99C8-B57EF1B22A01}"/>
                    </a:ext>
                  </a:extLst>
                </p:cNvPr>
                <p:cNvSpPr txBox="1"/>
                <p:nvPr/>
              </p:nvSpPr>
              <p:spPr>
                <a:xfrm>
                  <a:off x="1734483" y="5871705"/>
                  <a:ext cx="936795" cy="7337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𝑢</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1</m:t>
                                      </m:r>
                                    </m:sub>
                                  </m:sSub>
                                </m:e>
                                <m:e>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1</m:t>
                                      </m:r>
                                    </m:sub>
                                  </m:sSub>
                                </m:e>
                              </m:mr>
                              <m:mr>
                                <m:e>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𝑢</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2</m:t>
                                      </m:r>
                                    </m:sub>
                                  </m:sSub>
                                </m:e>
                                <m:e>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2</m:t>
                                      </m:r>
                                    </m:sub>
                                  </m:sSub>
                                </m:e>
                              </m:mr>
                              <m:mr>
                                <m:e>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𝑢</m:t>
                                      </m:r>
                                    </m:e>
                                    <m:sub>
                                      <m:r>
                                        <a:rPr lang="en-US" altLang="zh-CN" i="1">
                                          <a:latin typeface="Cambria Math" panose="02040503050406030204" pitchFamily="18" charset="0"/>
                                          <a:ea typeface="宋体" panose="02010600030101010101" pitchFamily="2" charset="-122"/>
                                          <a:cs typeface="Times New Roman" panose="02020603050405020304" pitchFamily="18" charset="0"/>
                                        </a:rPr>
                                        <m:t>3</m:t>
                                      </m:r>
                                    </m:sub>
                                  </m:sSub>
                                </m:e>
                                <m:e>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i="1">
                                          <a:latin typeface="Cambria Math" panose="02040503050406030204" pitchFamily="18" charset="0"/>
                                          <a:ea typeface="宋体" panose="02010600030101010101" pitchFamily="2" charset="-122"/>
                                          <a:cs typeface="Times New Roman" panose="02020603050405020304" pitchFamily="18" charset="0"/>
                                        </a:rPr>
                                        <m:t>3</m:t>
                                      </m:r>
                                    </m:sub>
                                  </m:sSub>
                                </m:e>
                              </m:mr>
                            </m:m>
                          </m:e>
                        </m:d>
                      </m:oMath>
                    </m:oMathPara>
                  </a14:m>
                  <a:endParaRPr lang="zh-CN" altLang="en-US" dirty="0"/>
                </a:p>
              </p:txBody>
            </p:sp>
          </mc:Choice>
          <mc:Fallback xmlns="">
            <p:sp>
              <p:nvSpPr>
                <p:cNvPr id="57" name="文本框 56">
                  <a:extLst>
                    <a:ext uri="{FF2B5EF4-FFF2-40B4-BE49-F238E27FC236}">
                      <a16:creationId xmlns:a16="http://schemas.microsoft.com/office/drawing/2014/main" id="{55B630E7-8DC5-0ECE-99C8-B57EF1B22A01}"/>
                    </a:ext>
                  </a:extLst>
                </p:cNvPr>
                <p:cNvSpPr txBox="1">
                  <a:spLocks noRot="1" noChangeAspect="1" noMove="1" noResize="1" noEditPoints="1" noAdjustHandles="1" noChangeArrowheads="1" noChangeShapeType="1" noTextEdit="1"/>
                </p:cNvSpPr>
                <p:nvPr/>
              </p:nvSpPr>
              <p:spPr>
                <a:xfrm>
                  <a:off x="1734483" y="5871705"/>
                  <a:ext cx="936795" cy="73372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EACE7A23-63E0-83B4-89F2-0F4F6B88325F}"/>
                    </a:ext>
                  </a:extLst>
                </p:cNvPr>
                <p:cNvSpPr txBox="1"/>
                <p:nvPr/>
              </p:nvSpPr>
              <p:spPr>
                <a:xfrm>
                  <a:off x="3299241" y="5862089"/>
                  <a:ext cx="27668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m>
                                    <m:mPr>
                                      <m:mcs>
                                        <m:mc>
                                          <m:mcPr>
                                            <m:count m:val="3"/>
                                            <m:mcJc m:val="center"/>
                                          </m:mcPr>
                                        </m:mc>
                                      </m:mcs>
                                      <m:ctrlPr>
                                        <a:rPr lang="en-US" altLang="zh-CN" i="1" smtClean="0">
                                          <a:latin typeface="Cambria Math" panose="02040503050406030204" pitchFamily="18" charset="0"/>
                                        </a:rPr>
                                      </m:ctrlPr>
                                    </m:mPr>
                                    <m:m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0</m:t>
                                            </m:r>
                                          </m:sub>
                                        </m:sSub>
                                      </m:e>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0</m:t>
                                            </m:r>
                                          </m:sub>
                                        </m:sSub>
                                      </m:e>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0</m:t>
                                            </m:r>
                                          </m:sub>
                                        </m:sSub>
                                      </m:e>
                                    </m:mr>
                                  </m:m>
                                </m:e>
                                <m:e>
                                  <m:m>
                                    <m:mPr>
                                      <m:mcs>
                                        <m:mc>
                                          <m:mcPr>
                                            <m:count m:val="3"/>
                                            <m:mcJc m:val="center"/>
                                          </m:mcPr>
                                        </m:mc>
                                      </m:mcs>
                                      <m:ctrlPr>
                                        <a:rPr lang="en-US" altLang="zh-CN" i="1" smtClean="0">
                                          <a:latin typeface="Cambria Math" panose="02040503050406030204" pitchFamily="18" charset="0"/>
                                        </a:rPr>
                                      </m:ctrlPr>
                                    </m:mPr>
                                    <m:mr>
                                      <m:e>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𝜀</m:t>
                                            </m:r>
                                          </m:e>
                                          <m:sub>
                                            <m:r>
                                              <m:rPr>
                                                <m:brk m:alnAt="7"/>
                                              </m:rPr>
                                              <a:rPr lang="en-US" altLang="zh-CN" b="0" i="1" smtClean="0">
                                                <a:latin typeface="Cambria Math" panose="02040503050406030204" pitchFamily="18" charset="0"/>
                                              </a:rPr>
                                              <m:t>𝑥</m:t>
                                            </m:r>
                                          </m:sub>
                                        </m:sSub>
                                      </m:e>
                                      <m:e>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𝜀</m:t>
                                            </m:r>
                                          </m:e>
                                          <m:sub>
                                            <m:r>
                                              <a:rPr lang="en-US" altLang="zh-CN" b="0" i="1" smtClean="0">
                                                <a:latin typeface="Cambria Math" panose="02040503050406030204" pitchFamily="18" charset="0"/>
                                              </a:rPr>
                                              <m:t>𝑦</m:t>
                                            </m:r>
                                          </m:sub>
                                        </m:sSub>
                                      </m:e>
                                      <m:e>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𝛾</m:t>
                                            </m:r>
                                          </m:e>
                                          <m:sub>
                                            <m:r>
                                              <a:rPr lang="en-US" altLang="zh-CN" b="0" i="1" smtClean="0">
                                                <a:latin typeface="Cambria Math" panose="02040503050406030204" pitchFamily="18" charset="0"/>
                                              </a:rPr>
                                              <m:t>𝑥𝑦</m:t>
                                            </m:r>
                                          </m:sub>
                                        </m:sSub>
                                      </m:e>
                                    </m:mr>
                                  </m:m>
                                </m:e>
                              </m:mr>
                            </m:m>
                          </m:e>
                        </m:d>
                      </m:oMath>
                    </m:oMathPara>
                  </a14:m>
                  <a:endParaRPr lang="zh-CN" altLang="en-US" dirty="0"/>
                </a:p>
              </p:txBody>
            </p:sp>
          </mc:Choice>
          <mc:Fallback xmlns="">
            <p:sp>
              <p:nvSpPr>
                <p:cNvPr id="59" name="文本框 58">
                  <a:extLst>
                    <a:ext uri="{FF2B5EF4-FFF2-40B4-BE49-F238E27FC236}">
                      <a16:creationId xmlns:a16="http://schemas.microsoft.com/office/drawing/2014/main" id="{EACE7A23-63E0-83B4-89F2-0F4F6B88325F}"/>
                    </a:ext>
                  </a:extLst>
                </p:cNvPr>
                <p:cNvSpPr txBox="1">
                  <a:spLocks noRot="1" noChangeAspect="1" noMove="1" noResize="1" noEditPoints="1" noAdjustHandles="1" noChangeArrowheads="1" noChangeShapeType="1" noTextEdit="1"/>
                </p:cNvSpPr>
                <p:nvPr/>
              </p:nvSpPr>
              <p:spPr>
                <a:xfrm>
                  <a:off x="3299241" y="5862089"/>
                  <a:ext cx="2766848" cy="276999"/>
                </a:xfrm>
                <a:prstGeom prst="rect">
                  <a:avLst/>
                </a:prstGeom>
                <a:blipFill>
                  <a:blip r:embed="rId18"/>
                  <a:stretch>
                    <a:fillRect b="-13333"/>
                  </a:stretch>
                </a:blipFill>
              </p:spPr>
              <p:txBody>
                <a:bodyPr/>
                <a:lstStyle/>
                <a:p>
                  <a:r>
                    <a:rPr lang="zh-CN" altLang="en-US">
                      <a:noFill/>
                    </a:rPr>
                    <a:t> </a:t>
                  </a:r>
                </a:p>
              </p:txBody>
            </p:sp>
          </mc:Fallback>
        </mc:AlternateContent>
        <p:sp>
          <p:nvSpPr>
            <p:cNvPr id="60" name="Text Box 26">
              <a:extLst>
                <a:ext uri="{FF2B5EF4-FFF2-40B4-BE49-F238E27FC236}">
                  <a16:creationId xmlns:a16="http://schemas.microsoft.com/office/drawing/2014/main" id="{6729204F-110B-1E4A-307F-AAEB95C8E995}"/>
                </a:ext>
              </a:extLst>
            </p:cNvPr>
            <p:cNvSpPr txBox="1">
              <a:spLocks noChangeArrowheads="1"/>
            </p:cNvSpPr>
            <p:nvPr/>
          </p:nvSpPr>
          <p:spPr bwMode="auto">
            <a:xfrm>
              <a:off x="1106520" y="5834004"/>
              <a:ext cx="58182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dirty="0">
                  <a:ea typeface="宋体" pitchFamily="2" charset="-122"/>
                </a:rPr>
                <a:t>head</a:t>
              </a:r>
              <a:r>
                <a:rPr lang="en-US" altLang="zh-CN" sz="1100" baseline="-25000" dirty="0">
                  <a:ea typeface="宋体" pitchFamily="2" charset="-122"/>
                </a:rPr>
                <a:t>1</a:t>
              </a:r>
              <a:endParaRPr lang="en-US" altLang="zh-CN" sz="1100" dirty="0">
                <a:ea typeface="宋体" pitchFamily="2" charset="-122"/>
              </a:endParaRPr>
            </a:p>
          </p:txBody>
        </p:sp>
        <p:sp>
          <p:nvSpPr>
            <p:cNvPr id="61" name="Text Box 26">
              <a:extLst>
                <a:ext uri="{FF2B5EF4-FFF2-40B4-BE49-F238E27FC236}">
                  <a16:creationId xmlns:a16="http://schemas.microsoft.com/office/drawing/2014/main" id="{A930ED91-5D51-75F4-646B-356DCC002C1A}"/>
                </a:ext>
              </a:extLst>
            </p:cNvPr>
            <p:cNvSpPr txBox="1">
              <a:spLocks noChangeArrowheads="1"/>
            </p:cNvSpPr>
            <p:nvPr/>
          </p:nvSpPr>
          <p:spPr bwMode="auto">
            <a:xfrm>
              <a:off x="1106520" y="6103959"/>
              <a:ext cx="58182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dirty="0">
                  <a:ea typeface="宋体" pitchFamily="2" charset="-122"/>
                </a:rPr>
                <a:t>head</a:t>
              </a:r>
              <a:r>
                <a:rPr lang="en-US" altLang="zh-CN" sz="1100" baseline="-25000" dirty="0">
                  <a:ea typeface="宋体" pitchFamily="2" charset="-122"/>
                </a:rPr>
                <a:t>2</a:t>
              </a:r>
              <a:endParaRPr lang="en-US" altLang="zh-CN" sz="1100" dirty="0">
                <a:ea typeface="宋体" pitchFamily="2" charset="-122"/>
              </a:endParaRPr>
            </a:p>
          </p:txBody>
        </p:sp>
        <p:sp>
          <p:nvSpPr>
            <p:cNvPr id="62" name="Text Box 26">
              <a:extLst>
                <a:ext uri="{FF2B5EF4-FFF2-40B4-BE49-F238E27FC236}">
                  <a16:creationId xmlns:a16="http://schemas.microsoft.com/office/drawing/2014/main" id="{B1B80A52-4D3B-EB42-24BF-9721348AADEE}"/>
                </a:ext>
              </a:extLst>
            </p:cNvPr>
            <p:cNvSpPr txBox="1">
              <a:spLocks noChangeArrowheads="1"/>
            </p:cNvSpPr>
            <p:nvPr/>
          </p:nvSpPr>
          <p:spPr bwMode="auto">
            <a:xfrm>
              <a:off x="1106520" y="6379856"/>
              <a:ext cx="58182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dirty="0">
                  <a:ea typeface="宋体" pitchFamily="2" charset="-122"/>
                </a:rPr>
                <a:t>head</a:t>
              </a:r>
              <a:r>
                <a:rPr lang="en-US" altLang="zh-CN" sz="1100" baseline="-25000" dirty="0">
                  <a:ea typeface="宋体" pitchFamily="2" charset="-122"/>
                </a:rPr>
                <a:t>3</a:t>
              </a:r>
              <a:endParaRPr lang="en-US" altLang="zh-CN" sz="1100" dirty="0">
                <a:ea typeface="宋体" pitchFamily="2"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B7447AE-C4B2-A839-1BD1-5E96E430789E}"/>
                    </a:ext>
                  </a:extLst>
                </p:cNvPr>
                <p:cNvSpPr txBox="1"/>
                <p:nvPr/>
              </p:nvSpPr>
              <p:spPr>
                <a:xfrm>
                  <a:off x="4184413" y="6221332"/>
                  <a:ext cx="996504" cy="525657"/>
                </a:xfrm>
                <a:prstGeom prst="rect">
                  <a:avLst/>
                </a:prstGeom>
                <a:noFill/>
              </p:spPr>
              <p:txBody>
                <a:bodyPr wrap="square">
                  <a:spAutoFit/>
                </a:bodyPr>
                <a:lstStyle/>
                <a:p>
                  <a14:m>
                    <m:oMath xmlns:m="http://schemas.openxmlformats.org/officeDocument/2006/math">
                      <m:r>
                        <a:rPr lang="zh-CN" altLang="en-US" i="1" smtClean="0">
                          <a:latin typeface="Cambria Math" panose="02040503050406030204" pitchFamily="18" charset="0"/>
                        </a:rPr>
                        <m:t>𝜀</m:t>
                      </m:r>
                    </m:oMath>
                  </a14:m>
                  <a:r>
                    <a:rPr lang="en-US" altLang="zh-CN" dirty="0"/>
                    <a:t>=</a:t>
                  </a:r>
                  <a14:m>
                    <m:oMath xmlns:m="http://schemas.openxmlformats.org/officeDocument/2006/math">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𝑙</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𝑙</m:t>
                              </m:r>
                            </m:e>
                            <m:sub>
                              <m:r>
                                <a:rPr lang="en-US" altLang="zh-CN" b="0" i="1" dirty="0" smtClean="0">
                                  <a:latin typeface="Cambria Math" panose="02040503050406030204" pitchFamily="18" charset="0"/>
                                </a:rPr>
                                <m:t>0</m:t>
                              </m:r>
                            </m:sub>
                          </m:sSub>
                        </m:num>
                        <m:den>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𝑙</m:t>
                              </m:r>
                            </m:e>
                            <m:sub>
                              <m:r>
                                <a:rPr lang="en-US" altLang="zh-CN" b="0" i="1" dirty="0" smtClean="0">
                                  <a:latin typeface="Cambria Math" panose="02040503050406030204" pitchFamily="18" charset="0"/>
                                </a:rPr>
                                <m:t>0</m:t>
                              </m:r>
                            </m:sub>
                          </m:sSub>
                        </m:den>
                      </m:f>
                    </m:oMath>
                  </a14:m>
                  <a:endParaRPr lang="zh-CN" altLang="en-US" dirty="0"/>
                </a:p>
              </p:txBody>
            </p:sp>
          </mc:Choice>
          <mc:Fallback xmlns="">
            <p:sp>
              <p:nvSpPr>
                <p:cNvPr id="19" name="文本框 18">
                  <a:extLst>
                    <a:ext uri="{FF2B5EF4-FFF2-40B4-BE49-F238E27FC236}">
                      <a16:creationId xmlns:a16="http://schemas.microsoft.com/office/drawing/2014/main" id="{BB7447AE-C4B2-A839-1BD1-5E96E430789E}"/>
                    </a:ext>
                  </a:extLst>
                </p:cNvPr>
                <p:cNvSpPr txBox="1">
                  <a:spLocks noRot="1" noChangeAspect="1" noMove="1" noResize="1" noEditPoints="1" noAdjustHandles="1" noChangeArrowheads="1" noChangeShapeType="1" noTextEdit="1"/>
                </p:cNvSpPr>
                <p:nvPr/>
              </p:nvSpPr>
              <p:spPr>
                <a:xfrm>
                  <a:off x="4184413" y="6221332"/>
                  <a:ext cx="996504" cy="525657"/>
                </a:xfrm>
                <a:prstGeom prst="rect">
                  <a:avLst/>
                </a:prstGeom>
                <a:blipFill>
                  <a:blip r:embed="rId19"/>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B4D90C02-410C-10BE-EECB-CB871E1E47FB}"/>
                </a:ext>
              </a:extLst>
            </p:cNvPr>
            <p:cNvGrpSpPr>
              <a:grpSpLocks/>
            </p:cNvGrpSpPr>
            <p:nvPr/>
          </p:nvGrpSpPr>
          <p:grpSpPr bwMode="auto">
            <a:xfrm>
              <a:off x="1049309" y="2463119"/>
              <a:ext cx="2249932" cy="1613900"/>
              <a:chOff x="676275" y="2322516"/>
              <a:chExt cx="3787190" cy="2343447"/>
            </a:xfrm>
          </p:grpSpPr>
          <p:sp>
            <p:nvSpPr>
              <p:cNvPr id="37" name="AutoShape 5">
                <a:extLst>
                  <a:ext uri="{FF2B5EF4-FFF2-40B4-BE49-F238E27FC236}">
                    <a16:creationId xmlns:a16="http://schemas.microsoft.com/office/drawing/2014/main" id="{86BCEDAE-0416-1CDD-1B82-2D7033A2BF08}"/>
                  </a:ext>
                </a:extLst>
              </p:cNvPr>
              <p:cNvSpPr>
                <a:spLocks noChangeAspect="1" noChangeArrowheads="1"/>
              </p:cNvSpPr>
              <p:nvPr/>
            </p:nvSpPr>
            <p:spPr bwMode="auto">
              <a:xfrm>
                <a:off x="2594588" y="2641600"/>
                <a:ext cx="1462091" cy="1462088"/>
              </a:xfrm>
              <a:prstGeom prst="rtTriangl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ea typeface="宋体" pitchFamily="2" charset="-122"/>
                </a:endParaRPr>
              </a:p>
            </p:txBody>
          </p:sp>
          <p:sp>
            <p:nvSpPr>
              <p:cNvPr id="38" name="AutoShape 6">
                <a:extLst>
                  <a:ext uri="{FF2B5EF4-FFF2-40B4-BE49-F238E27FC236}">
                    <a16:creationId xmlns:a16="http://schemas.microsoft.com/office/drawing/2014/main" id="{286C7D29-4329-8737-8E50-D4D49D6777ED}"/>
                  </a:ext>
                </a:extLst>
              </p:cNvPr>
              <p:cNvSpPr>
                <a:spLocks noChangeAspect="1" noChangeArrowheads="1"/>
              </p:cNvSpPr>
              <p:nvPr/>
            </p:nvSpPr>
            <p:spPr bwMode="auto">
              <a:xfrm rot="-5400000">
                <a:off x="1098550" y="2640013"/>
                <a:ext cx="1462087" cy="1462088"/>
              </a:xfrm>
              <a:prstGeom prst="rtTriangl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ea typeface="宋体" pitchFamily="2" charset="-122"/>
                </a:endParaRPr>
              </a:p>
            </p:txBody>
          </p:sp>
          <p:sp>
            <p:nvSpPr>
              <p:cNvPr id="39" name="Text Box 9">
                <a:extLst>
                  <a:ext uri="{FF2B5EF4-FFF2-40B4-BE49-F238E27FC236}">
                    <a16:creationId xmlns:a16="http://schemas.microsoft.com/office/drawing/2014/main" id="{32732DB6-D97E-D671-6E20-21352D18F858}"/>
                  </a:ext>
                </a:extLst>
              </p:cNvPr>
              <p:cNvSpPr txBox="1">
                <a:spLocks noChangeArrowheads="1"/>
              </p:cNvSpPr>
              <p:nvPr/>
            </p:nvSpPr>
            <p:spPr bwMode="auto">
              <a:xfrm>
                <a:off x="708024" y="3875090"/>
                <a:ext cx="443053" cy="379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a:ea typeface="宋体" pitchFamily="2" charset="-122"/>
                  </a:rPr>
                  <a:t>1</a:t>
                </a:r>
              </a:p>
            </p:txBody>
          </p:sp>
          <p:sp>
            <p:nvSpPr>
              <p:cNvPr id="40" name="Text Box 10">
                <a:extLst>
                  <a:ext uri="{FF2B5EF4-FFF2-40B4-BE49-F238E27FC236}">
                    <a16:creationId xmlns:a16="http://schemas.microsoft.com/office/drawing/2014/main" id="{23DDC05D-2887-F0F9-6C5D-C941FB135574}"/>
                  </a:ext>
                </a:extLst>
              </p:cNvPr>
              <p:cNvSpPr txBox="1">
                <a:spLocks noChangeArrowheads="1"/>
              </p:cNvSpPr>
              <p:nvPr/>
            </p:nvSpPr>
            <p:spPr bwMode="auto">
              <a:xfrm>
                <a:off x="2260370" y="4065588"/>
                <a:ext cx="443052" cy="379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dirty="0">
                    <a:ea typeface="宋体" pitchFamily="2" charset="-122"/>
                  </a:rPr>
                  <a:t>2</a:t>
                </a:r>
              </a:p>
            </p:txBody>
          </p:sp>
          <p:sp>
            <p:nvSpPr>
              <p:cNvPr id="58" name="Text Box 11">
                <a:extLst>
                  <a:ext uri="{FF2B5EF4-FFF2-40B4-BE49-F238E27FC236}">
                    <a16:creationId xmlns:a16="http://schemas.microsoft.com/office/drawing/2014/main" id="{8E68C2C8-D6EC-4B72-6669-18A641963349}"/>
                  </a:ext>
                </a:extLst>
              </p:cNvPr>
              <p:cNvSpPr txBox="1">
                <a:spLocks noChangeArrowheads="1"/>
              </p:cNvSpPr>
              <p:nvPr/>
            </p:nvSpPr>
            <p:spPr bwMode="auto">
              <a:xfrm>
                <a:off x="4009441" y="3941762"/>
                <a:ext cx="443054" cy="379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a:ea typeface="宋体" pitchFamily="2" charset="-122"/>
                  </a:rPr>
                  <a:t>4</a:t>
                </a:r>
              </a:p>
            </p:txBody>
          </p:sp>
          <p:sp>
            <p:nvSpPr>
              <p:cNvPr id="63" name="Text Box 12">
                <a:extLst>
                  <a:ext uri="{FF2B5EF4-FFF2-40B4-BE49-F238E27FC236}">
                    <a16:creationId xmlns:a16="http://schemas.microsoft.com/office/drawing/2014/main" id="{9059F581-3B6A-7065-1580-6AC91B47093E}"/>
                  </a:ext>
                </a:extLst>
              </p:cNvPr>
              <p:cNvSpPr txBox="1">
                <a:spLocks noChangeArrowheads="1"/>
              </p:cNvSpPr>
              <p:nvPr/>
            </p:nvSpPr>
            <p:spPr bwMode="auto">
              <a:xfrm>
                <a:off x="2283890" y="2322516"/>
                <a:ext cx="443052" cy="379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dirty="0">
                    <a:ea typeface="宋体" pitchFamily="2" charset="-122"/>
                  </a:rPr>
                  <a:t>3</a:t>
                </a:r>
              </a:p>
            </p:txBody>
          </p:sp>
          <p:sp>
            <p:nvSpPr>
              <p:cNvPr id="64" name="Text Box 19">
                <a:extLst>
                  <a:ext uri="{FF2B5EF4-FFF2-40B4-BE49-F238E27FC236}">
                    <a16:creationId xmlns:a16="http://schemas.microsoft.com/office/drawing/2014/main" id="{286E7177-F829-FDAC-CC71-9A50185BFE5D}"/>
                  </a:ext>
                </a:extLst>
              </p:cNvPr>
              <p:cNvSpPr txBox="1">
                <a:spLocks noChangeArrowheads="1"/>
              </p:cNvSpPr>
              <p:nvPr/>
            </p:nvSpPr>
            <p:spPr bwMode="auto">
              <a:xfrm>
                <a:off x="1637377" y="3385709"/>
                <a:ext cx="904452" cy="379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zh-CN" altLang="en-US" sz="1100" dirty="0">
                    <a:ea typeface="宋体" pitchFamily="2" charset="-122"/>
                  </a:rPr>
                  <a:t>块体</a:t>
                </a:r>
                <a:r>
                  <a:rPr lang="en-US" altLang="zh-CN" sz="1100" dirty="0">
                    <a:ea typeface="宋体" pitchFamily="2" charset="-122"/>
                  </a:rPr>
                  <a:t> i</a:t>
                </a:r>
              </a:p>
            </p:txBody>
          </p:sp>
          <p:sp>
            <p:nvSpPr>
              <p:cNvPr id="65" name="Text Box 20">
                <a:extLst>
                  <a:ext uri="{FF2B5EF4-FFF2-40B4-BE49-F238E27FC236}">
                    <a16:creationId xmlns:a16="http://schemas.microsoft.com/office/drawing/2014/main" id="{FE1B1749-1A28-FCD5-D123-B1552F23E6F2}"/>
                  </a:ext>
                </a:extLst>
              </p:cNvPr>
              <p:cNvSpPr txBox="1">
                <a:spLocks noChangeArrowheads="1"/>
              </p:cNvSpPr>
              <p:nvPr/>
            </p:nvSpPr>
            <p:spPr bwMode="auto">
              <a:xfrm>
                <a:off x="2637838" y="3394279"/>
                <a:ext cx="904454" cy="379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zh-CN" altLang="en-US" sz="1100" dirty="0">
                    <a:ea typeface="宋体" pitchFamily="2" charset="-122"/>
                  </a:rPr>
                  <a:t>块体</a:t>
                </a:r>
                <a:r>
                  <a:rPr lang="en-US" altLang="zh-CN" sz="1100" dirty="0">
                    <a:ea typeface="宋体" pitchFamily="2" charset="-122"/>
                  </a:rPr>
                  <a:t> j</a:t>
                </a:r>
              </a:p>
            </p:txBody>
          </p:sp>
          <p:sp>
            <p:nvSpPr>
              <p:cNvPr id="66" name="Text Box 23">
                <a:extLst>
                  <a:ext uri="{FF2B5EF4-FFF2-40B4-BE49-F238E27FC236}">
                    <a16:creationId xmlns:a16="http://schemas.microsoft.com/office/drawing/2014/main" id="{B0DF01BD-0325-F414-F426-C3FD82986523}"/>
                  </a:ext>
                </a:extLst>
              </p:cNvPr>
              <p:cNvSpPr txBox="1">
                <a:spLocks noChangeArrowheads="1"/>
              </p:cNvSpPr>
              <p:nvPr/>
            </p:nvSpPr>
            <p:spPr bwMode="auto">
              <a:xfrm>
                <a:off x="676275" y="4198938"/>
                <a:ext cx="901700" cy="379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a:ea typeface="宋体" pitchFamily="2" charset="-122"/>
                  </a:rPr>
                  <a:t>(u</a:t>
                </a:r>
                <a:r>
                  <a:rPr lang="en-US" altLang="zh-CN" sz="1100" baseline="-25000">
                    <a:ea typeface="宋体" pitchFamily="2" charset="-122"/>
                  </a:rPr>
                  <a:t>1,</a:t>
                </a:r>
                <a:r>
                  <a:rPr lang="en-US" altLang="zh-CN" sz="1100">
                    <a:ea typeface="宋体" pitchFamily="2" charset="-122"/>
                  </a:rPr>
                  <a:t>v</a:t>
                </a:r>
                <a:r>
                  <a:rPr lang="en-US" altLang="zh-CN" sz="1100" baseline="-25000">
                    <a:ea typeface="宋体" pitchFamily="2" charset="-122"/>
                  </a:rPr>
                  <a:t>1</a:t>
                </a:r>
                <a:r>
                  <a:rPr lang="en-US" altLang="zh-CN" sz="1100">
                    <a:ea typeface="宋体" pitchFamily="2" charset="-122"/>
                  </a:rPr>
                  <a:t>)</a:t>
                </a:r>
              </a:p>
            </p:txBody>
          </p:sp>
          <p:sp>
            <p:nvSpPr>
              <p:cNvPr id="67" name="Text Box 24">
                <a:extLst>
                  <a:ext uri="{FF2B5EF4-FFF2-40B4-BE49-F238E27FC236}">
                    <a16:creationId xmlns:a16="http://schemas.microsoft.com/office/drawing/2014/main" id="{FE079821-DEE1-3662-6FDC-C647A2353BA0}"/>
                  </a:ext>
                </a:extLst>
              </p:cNvPr>
              <p:cNvSpPr txBox="1">
                <a:spLocks noChangeArrowheads="1"/>
              </p:cNvSpPr>
              <p:nvPr/>
            </p:nvSpPr>
            <p:spPr bwMode="auto">
              <a:xfrm>
                <a:off x="1638809" y="4286095"/>
                <a:ext cx="863601" cy="379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dirty="0">
                    <a:ea typeface="宋体" pitchFamily="2" charset="-122"/>
                  </a:rPr>
                  <a:t>(u</a:t>
                </a:r>
                <a:r>
                  <a:rPr lang="en-US" altLang="zh-CN" sz="1100" baseline="-25000" dirty="0">
                    <a:ea typeface="宋体" pitchFamily="2" charset="-122"/>
                  </a:rPr>
                  <a:t>2,</a:t>
                </a:r>
                <a:r>
                  <a:rPr lang="en-US" altLang="zh-CN" sz="1100" dirty="0">
                    <a:ea typeface="宋体" pitchFamily="2" charset="-122"/>
                  </a:rPr>
                  <a:t>v</a:t>
                </a:r>
                <a:r>
                  <a:rPr lang="en-US" altLang="zh-CN" sz="1100" baseline="-25000" dirty="0">
                    <a:ea typeface="宋体" pitchFamily="2" charset="-122"/>
                  </a:rPr>
                  <a:t>2</a:t>
                </a:r>
                <a:r>
                  <a:rPr lang="en-US" altLang="zh-CN" sz="1100" dirty="0">
                    <a:ea typeface="宋体" pitchFamily="2" charset="-122"/>
                  </a:rPr>
                  <a:t>)</a:t>
                </a:r>
              </a:p>
            </p:txBody>
          </p:sp>
          <p:sp>
            <p:nvSpPr>
              <p:cNvPr id="68" name="Text Box 25">
                <a:extLst>
                  <a:ext uri="{FF2B5EF4-FFF2-40B4-BE49-F238E27FC236}">
                    <a16:creationId xmlns:a16="http://schemas.microsoft.com/office/drawing/2014/main" id="{D094209F-6F07-6FFA-7EE4-5ADE121CAD9D}"/>
                  </a:ext>
                </a:extLst>
              </p:cNvPr>
              <p:cNvSpPr txBox="1">
                <a:spLocks noChangeArrowheads="1"/>
              </p:cNvSpPr>
              <p:nvPr/>
            </p:nvSpPr>
            <p:spPr bwMode="auto">
              <a:xfrm>
                <a:off x="1480545" y="2559241"/>
                <a:ext cx="873123" cy="379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dirty="0">
                    <a:ea typeface="宋体" pitchFamily="2" charset="-122"/>
                  </a:rPr>
                  <a:t>(u</a:t>
                </a:r>
                <a:r>
                  <a:rPr lang="en-US" altLang="zh-CN" sz="1100" baseline="-25000" dirty="0">
                    <a:ea typeface="宋体" pitchFamily="2" charset="-122"/>
                  </a:rPr>
                  <a:t>3,</a:t>
                </a:r>
                <a:r>
                  <a:rPr lang="en-US" altLang="zh-CN" sz="1100" dirty="0">
                    <a:ea typeface="宋体" pitchFamily="2" charset="-122"/>
                  </a:rPr>
                  <a:t>v</a:t>
                </a:r>
                <a:r>
                  <a:rPr lang="en-US" altLang="zh-CN" sz="1100" baseline="-25000" dirty="0">
                    <a:ea typeface="宋体" pitchFamily="2" charset="-122"/>
                  </a:rPr>
                  <a:t>3</a:t>
                </a:r>
                <a:r>
                  <a:rPr lang="en-US" altLang="zh-CN" sz="1100" dirty="0">
                    <a:ea typeface="宋体" pitchFamily="2" charset="-122"/>
                  </a:rPr>
                  <a:t>)</a:t>
                </a:r>
              </a:p>
            </p:txBody>
          </p:sp>
          <p:sp>
            <p:nvSpPr>
              <p:cNvPr id="69" name="Text Box 26">
                <a:extLst>
                  <a:ext uri="{FF2B5EF4-FFF2-40B4-BE49-F238E27FC236}">
                    <a16:creationId xmlns:a16="http://schemas.microsoft.com/office/drawing/2014/main" id="{1A0E4E00-36E0-EE1F-D68E-39B936BCEA51}"/>
                  </a:ext>
                </a:extLst>
              </p:cNvPr>
              <p:cNvSpPr txBox="1">
                <a:spLocks noChangeArrowheads="1"/>
              </p:cNvSpPr>
              <p:nvPr/>
            </p:nvSpPr>
            <p:spPr bwMode="auto">
              <a:xfrm>
                <a:off x="3561763" y="4198940"/>
                <a:ext cx="901702" cy="379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dirty="0">
                    <a:ea typeface="宋体" pitchFamily="2" charset="-122"/>
                  </a:rPr>
                  <a:t>(u</a:t>
                </a:r>
                <a:r>
                  <a:rPr lang="en-US" altLang="zh-CN" sz="1100" baseline="-25000" dirty="0">
                    <a:ea typeface="宋体" pitchFamily="2" charset="-122"/>
                  </a:rPr>
                  <a:t>4,</a:t>
                </a:r>
                <a:r>
                  <a:rPr lang="en-US" altLang="zh-CN" sz="1100" dirty="0">
                    <a:ea typeface="宋体" pitchFamily="2" charset="-122"/>
                  </a:rPr>
                  <a:t>v</a:t>
                </a:r>
                <a:r>
                  <a:rPr lang="en-US" altLang="zh-CN" sz="1100" baseline="-25000" dirty="0">
                    <a:ea typeface="宋体" pitchFamily="2" charset="-122"/>
                  </a:rPr>
                  <a:t>4</a:t>
                </a:r>
                <a:r>
                  <a:rPr lang="en-US" altLang="zh-CN" sz="1100" dirty="0">
                    <a:ea typeface="宋体" pitchFamily="2" charset="-122"/>
                  </a:rPr>
                  <a:t>)</a:t>
                </a:r>
              </a:p>
            </p:txBody>
          </p:sp>
        </p:grpSp>
        <p:sp>
          <p:nvSpPr>
            <p:cNvPr id="70" name="Text Box 17">
              <a:extLst>
                <a:ext uri="{FF2B5EF4-FFF2-40B4-BE49-F238E27FC236}">
                  <a16:creationId xmlns:a16="http://schemas.microsoft.com/office/drawing/2014/main" id="{9108C030-31F1-1BB1-53BA-E2F58C6D3A69}"/>
                </a:ext>
              </a:extLst>
            </p:cNvPr>
            <p:cNvSpPr txBox="1">
              <a:spLocks noChangeArrowheads="1"/>
            </p:cNvSpPr>
            <p:nvPr/>
          </p:nvSpPr>
          <p:spPr bwMode="auto">
            <a:xfrm>
              <a:off x="2135983" y="2463119"/>
              <a:ext cx="3561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dirty="0">
                  <a:ea typeface="宋体" pitchFamily="2" charset="-122"/>
                </a:rPr>
                <a:t>(5)</a:t>
              </a:r>
            </a:p>
          </p:txBody>
        </p:sp>
        <p:sp>
          <p:nvSpPr>
            <p:cNvPr id="71" name="Text Box 18">
              <a:extLst>
                <a:ext uri="{FF2B5EF4-FFF2-40B4-BE49-F238E27FC236}">
                  <a16:creationId xmlns:a16="http://schemas.microsoft.com/office/drawing/2014/main" id="{AD0BEF1E-0F4B-84F0-7018-1BE775EEFDA3}"/>
                </a:ext>
              </a:extLst>
            </p:cNvPr>
            <p:cNvSpPr txBox="1">
              <a:spLocks noChangeArrowheads="1"/>
            </p:cNvSpPr>
            <p:nvPr/>
          </p:nvSpPr>
          <p:spPr bwMode="auto">
            <a:xfrm>
              <a:off x="2111540" y="3657647"/>
              <a:ext cx="3561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dirty="0">
                  <a:ea typeface="宋体" pitchFamily="2" charset="-122"/>
                </a:rPr>
                <a:t>(6)</a:t>
              </a:r>
            </a:p>
          </p:txBody>
        </p:sp>
        <p:sp>
          <p:nvSpPr>
            <p:cNvPr id="72" name="Text Box 25">
              <a:extLst>
                <a:ext uri="{FF2B5EF4-FFF2-40B4-BE49-F238E27FC236}">
                  <a16:creationId xmlns:a16="http://schemas.microsoft.com/office/drawing/2014/main" id="{5CAAE1E8-B6C0-6A56-4A11-B68CA2789DF7}"/>
                </a:ext>
              </a:extLst>
            </p:cNvPr>
            <p:cNvSpPr txBox="1">
              <a:spLocks noChangeArrowheads="1"/>
            </p:cNvSpPr>
            <p:nvPr/>
          </p:nvSpPr>
          <p:spPr bwMode="auto">
            <a:xfrm>
              <a:off x="2363910" y="2620496"/>
              <a:ext cx="51871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dirty="0">
                  <a:ea typeface="宋体" pitchFamily="2" charset="-122"/>
                </a:rPr>
                <a:t>(u</a:t>
              </a:r>
              <a:r>
                <a:rPr lang="en-US" altLang="zh-CN" sz="1100" baseline="-25000" dirty="0">
                  <a:ea typeface="宋体" pitchFamily="2" charset="-122"/>
                </a:rPr>
                <a:t>5,</a:t>
              </a:r>
              <a:r>
                <a:rPr lang="en-US" altLang="zh-CN" sz="1100" dirty="0">
                  <a:ea typeface="宋体" pitchFamily="2" charset="-122"/>
                </a:rPr>
                <a:t>v</a:t>
              </a:r>
              <a:r>
                <a:rPr lang="en-US" altLang="zh-CN" sz="1100" baseline="-25000" dirty="0">
                  <a:ea typeface="宋体" pitchFamily="2" charset="-122"/>
                </a:rPr>
                <a:t>5</a:t>
              </a:r>
              <a:r>
                <a:rPr lang="en-US" altLang="zh-CN" sz="1100" dirty="0">
                  <a:ea typeface="宋体" pitchFamily="2" charset="-122"/>
                </a:rPr>
                <a:t>)</a:t>
              </a:r>
            </a:p>
          </p:txBody>
        </p:sp>
        <p:sp>
          <p:nvSpPr>
            <p:cNvPr id="73" name="Text Box 25">
              <a:extLst>
                <a:ext uri="{FF2B5EF4-FFF2-40B4-BE49-F238E27FC236}">
                  <a16:creationId xmlns:a16="http://schemas.microsoft.com/office/drawing/2014/main" id="{937531A0-4A7F-8900-A7F0-D1CE7C1D0875}"/>
                </a:ext>
              </a:extLst>
            </p:cNvPr>
            <p:cNvSpPr txBox="1">
              <a:spLocks noChangeArrowheads="1"/>
            </p:cNvSpPr>
            <p:nvPr/>
          </p:nvSpPr>
          <p:spPr bwMode="auto">
            <a:xfrm>
              <a:off x="2183684" y="3821060"/>
              <a:ext cx="51871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1100" dirty="0">
                  <a:ea typeface="宋体" pitchFamily="2" charset="-122"/>
                </a:rPr>
                <a:t>(u</a:t>
              </a:r>
              <a:r>
                <a:rPr lang="en-US" altLang="zh-CN" sz="1100" baseline="-25000" dirty="0">
                  <a:ea typeface="宋体" pitchFamily="2" charset="-122"/>
                </a:rPr>
                <a:t>6,</a:t>
              </a:r>
              <a:r>
                <a:rPr lang="en-US" altLang="zh-CN" sz="1100" dirty="0">
                  <a:ea typeface="宋体" pitchFamily="2" charset="-122"/>
                </a:rPr>
                <a:t>v</a:t>
              </a:r>
              <a:r>
                <a:rPr lang="en-US" altLang="zh-CN" sz="1100" baseline="-25000" dirty="0">
                  <a:ea typeface="宋体" pitchFamily="2" charset="-122"/>
                </a:rPr>
                <a:t>6</a:t>
              </a:r>
              <a:r>
                <a:rPr lang="en-US" altLang="zh-CN" sz="1100" dirty="0">
                  <a:ea typeface="宋体" pitchFamily="2" charset="-122"/>
                </a:rPr>
                <a:t>)</a:t>
              </a:r>
            </a:p>
          </p:txBody>
        </p:sp>
      </p:grpSp>
    </p:spTree>
    <p:extLst>
      <p:ext uri="{BB962C8B-B14F-4D97-AF65-F5344CB8AC3E}">
        <p14:creationId xmlns:p14="http://schemas.microsoft.com/office/powerpoint/2010/main" val="960996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11E0DA9-F80F-4FD2-86AD-FCB7040886B0}"/>
              </a:ext>
            </a:extLst>
          </p:cNvPr>
          <p:cNvSpPr>
            <a:spLocks noGrp="1"/>
          </p:cNvSpPr>
          <p:nvPr>
            <p:ph type="title"/>
          </p:nvPr>
        </p:nvSpPr>
        <p:spPr>
          <a:xfrm>
            <a:off x="432619" y="619431"/>
            <a:ext cx="10921181" cy="1193087"/>
          </a:xfrm>
        </p:spPr>
        <p:txBody>
          <a:bodyPr rtlCol="0">
            <a:normAutofit/>
          </a:bodyPr>
          <a:lstStyle/>
          <a:p>
            <a:pPr rtl="0"/>
            <a:r>
              <a:rPr lang="zh-CN" altLang="en-US" sz="3600" dirty="0">
                <a:solidFill>
                  <a:schemeClr val="bg1"/>
                </a:solidFill>
              </a:rPr>
              <a:t>多头的几何意义</a:t>
            </a:r>
          </a:p>
        </p:txBody>
      </p:sp>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38</a:t>
            </a:fld>
            <a:endParaRPr lang="zh-CN" altLang="en-US"/>
          </a:p>
        </p:txBody>
      </p:sp>
      <p:sp>
        <p:nvSpPr>
          <p:cNvPr id="5" name="Footer Placeholder 4">
            <a:extLst>
              <a:ext uri="{FF2B5EF4-FFF2-40B4-BE49-F238E27FC236}">
                <a16:creationId xmlns:a16="http://schemas.microsoft.com/office/drawing/2014/main" id="{B5BC6C7F-D9C1-7C9A-5829-A99D58D4D4F3}"/>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3" name="标题 2">
            <a:extLst>
              <a:ext uri="{FF2B5EF4-FFF2-40B4-BE49-F238E27FC236}">
                <a16:creationId xmlns:a16="http://schemas.microsoft.com/office/drawing/2014/main" id="{76403018-9D2F-4AAC-4EBC-25AD836B815F}"/>
              </a:ext>
            </a:extLst>
          </p:cNvPr>
          <p:cNvSpPr txBox="1">
            <a:spLocks/>
          </p:cNvSpPr>
          <p:nvPr/>
        </p:nvSpPr>
        <p:spPr>
          <a:xfrm>
            <a:off x="505862" y="2190749"/>
            <a:ext cx="3634059"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800" cap="none" dirty="0" err="1">
                <a:solidFill>
                  <a:srgbClr val="CE7242"/>
                </a:solidFill>
              </a:rPr>
              <a:t>MultiHead</a:t>
            </a:r>
            <a:r>
              <a:rPr lang="en-US" altLang="zh-CN" sz="1800" cap="none" dirty="0">
                <a:solidFill>
                  <a:srgbClr val="CE7242"/>
                </a:solidFill>
              </a:rPr>
              <a:t> </a:t>
            </a:r>
            <a:r>
              <a:rPr lang="zh-CN" altLang="en-US" sz="1800" cap="none" dirty="0">
                <a:solidFill>
                  <a:srgbClr val="CE7242"/>
                </a:solidFill>
              </a:rPr>
              <a:t>计算方法</a:t>
            </a:r>
            <a:endParaRPr lang="zh-cn" altLang="zh-CN" sz="1800" cap="none" dirty="0">
              <a:solidFill>
                <a:srgbClr val="CE7242"/>
              </a:solidFill>
            </a:endParaRPr>
          </a:p>
        </p:txBody>
      </p:sp>
      <p:sp>
        <p:nvSpPr>
          <p:cNvPr id="6" name="文本占位符 3">
            <a:extLst>
              <a:ext uri="{FF2B5EF4-FFF2-40B4-BE49-F238E27FC236}">
                <a16:creationId xmlns:a16="http://schemas.microsoft.com/office/drawing/2014/main" id="{DEE7F61E-B1E3-C560-9B8D-C1D4715B1DFB}"/>
              </a:ext>
            </a:extLst>
          </p:cNvPr>
          <p:cNvSpPr txBox="1">
            <a:spLocks/>
          </p:cNvSpPr>
          <p:nvPr/>
        </p:nvSpPr>
        <p:spPr>
          <a:xfrm>
            <a:off x="6468177" y="2781701"/>
            <a:ext cx="4456497" cy="1842311"/>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16000" indent="-216000">
              <a:buFont typeface="Wingdings" panose="05000000000000000000" pitchFamily="2" charset="2"/>
              <a:buChar char="§"/>
            </a:pP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q</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k</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v</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如何计算？</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1</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）每个词先用一个</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768</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维度的向量代表</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2</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）然后被映射为</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3</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个</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768</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维度的向量</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q</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k</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v</a:t>
            </a:r>
          </a:p>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用</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q</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和</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k</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来计算相似性，改变</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v</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以形成新的向量表示</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9244CEE2-EBE0-6C2D-B86F-5684D5C0F3AC}"/>
              </a:ext>
            </a:extLst>
          </p:cNvPr>
          <p:cNvSpPr txBox="1"/>
          <p:nvPr/>
        </p:nvSpPr>
        <p:spPr>
          <a:xfrm>
            <a:off x="596898" y="5650127"/>
            <a:ext cx="4610101" cy="430887"/>
          </a:xfrm>
          <a:prstGeom prst="rect">
            <a:avLst/>
          </a:prstGeom>
          <a:noFill/>
        </p:spPr>
        <p:txBody>
          <a:bodyPr wrap="square">
            <a:spAutoFit/>
          </a:bodyPr>
          <a:lstStyle/>
          <a:p>
            <a:r>
              <a:rPr lang="en-US" altLang="zh-CN" sz="1100" dirty="0"/>
              <a:t>https://ai.stackexchange.com/questions/35548/when-exactly-does-the-split-into-different-heads-in-multi-head-attention-occur</a:t>
            </a:r>
            <a:endParaRPr lang="zh-CN" altLang="en-US" sz="1100" dirty="0"/>
          </a:p>
        </p:txBody>
      </p:sp>
      <p:pic>
        <p:nvPicPr>
          <p:cNvPr id="11" name="图片 10">
            <a:extLst>
              <a:ext uri="{FF2B5EF4-FFF2-40B4-BE49-F238E27FC236}">
                <a16:creationId xmlns:a16="http://schemas.microsoft.com/office/drawing/2014/main" id="{E85AAE46-CFEE-8952-F6FA-82B3CA95E42A}"/>
              </a:ext>
            </a:extLst>
          </p:cNvPr>
          <p:cNvPicPr>
            <a:picLocks noChangeAspect="1"/>
          </p:cNvPicPr>
          <p:nvPr/>
        </p:nvPicPr>
        <p:blipFill rotWithShape="1">
          <a:blip r:embed="rId3"/>
          <a:srcRect t="7132"/>
          <a:stretch/>
        </p:blipFill>
        <p:spPr>
          <a:xfrm>
            <a:off x="596897" y="2586306"/>
            <a:ext cx="4527553" cy="3069090"/>
          </a:xfrm>
          <a:prstGeom prst="rect">
            <a:avLst/>
          </a:prstGeom>
        </p:spPr>
      </p:pic>
    </p:spTree>
    <p:extLst>
      <p:ext uri="{BB962C8B-B14F-4D97-AF65-F5344CB8AC3E}">
        <p14:creationId xmlns:p14="http://schemas.microsoft.com/office/powerpoint/2010/main" val="38308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11E0DA9-F80F-4FD2-86AD-FCB7040886B0}"/>
              </a:ext>
            </a:extLst>
          </p:cNvPr>
          <p:cNvSpPr>
            <a:spLocks noGrp="1"/>
          </p:cNvSpPr>
          <p:nvPr>
            <p:ph type="title"/>
          </p:nvPr>
        </p:nvSpPr>
        <p:spPr>
          <a:xfrm>
            <a:off x="432619" y="619431"/>
            <a:ext cx="10921181" cy="1193087"/>
          </a:xfrm>
        </p:spPr>
        <p:txBody>
          <a:bodyPr rtlCol="0">
            <a:normAutofit/>
          </a:bodyPr>
          <a:lstStyle/>
          <a:p>
            <a:pPr rtl="0"/>
            <a:r>
              <a:rPr lang="zh-CN" altLang="en-US" sz="3600" dirty="0">
                <a:solidFill>
                  <a:schemeClr val="bg1"/>
                </a:solidFill>
              </a:rPr>
              <a:t>多头的几何意义</a:t>
            </a:r>
          </a:p>
        </p:txBody>
      </p:sp>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39</a:t>
            </a:fld>
            <a:endParaRPr lang="zh-CN" altLang="en-US"/>
          </a:p>
        </p:txBody>
      </p:sp>
      <p:sp>
        <p:nvSpPr>
          <p:cNvPr id="5" name="Footer Placeholder 4">
            <a:extLst>
              <a:ext uri="{FF2B5EF4-FFF2-40B4-BE49-F238E27FC236}">
                <a16:creationId xmlns:a16="http://schemas.microsoft.com/office/drawing/2014/main" id="{B5BC6C7F-D9C1-7C9A-5829-A99D58D4D4F3}"/>
              </a:ext>
            </a:extLst>
          </p:cNvPr>
          <p:cNvSpPr>
            <a:spLocks noGrp="1"/>
          </p:cNvSpPr>
          <p:nvPr>
            <p:ph type="ftr" sz="quarter" idx="11"/>
          </p:nvPr>
        </p:nvSpPr>
        <p:spPr>
          <a:xfrm>
            <a:off x="355100" y="6423914"/>
            <a:ext cx="2023957" cy="365125"/>
          </a:xfrm>
        </p:spPr>
        <p:txBody>
          <a:bodyPr/>
          <a:lstStyle/>
          <a:p>
            <a:pPr algn="l" rtl="0"/>
            <a:r>
              <a:rPr lang="en-US" altLang="zh-CN" noProof="0" dirty="0"/>
              <a:t>TG  </a:t>
            </a:r>
            <a:r>
              <a:rPr lang="zh-CN" altLang="en-US" noProof="0" dirty="0"/>
              <a:t>大模型叁叁肆计划</a:t>
            </a:r>
          </a:p>
        </p:txBody>
      </p:sp>
      <p:sp>
        <p:nvSpPr>
          <p:cNvPr id="3" name="标题 2">
            <a:extLst>
              <a:ext uri="{FF2B5EF4-FFF2-40B4-BE49-F238E27FC236}">
                <a16:creationId xmlns:a16="http://schemas.microsoft.com/office/drawing/2014/main" id="{76403018-9D2F-4AAC-4EBC-25AD836B815F}"/>
              </a:ext>
            </a:extLst>
          </p:cNvPr>
          <p:cNvSpPr txBox="1">
            <a:spLocks/>
          </p:cNvSpPr>
          <p:nvPr/>
        </p:nvSpPr>
        <p:spPr>
          <a:xfrm>
            <a:off x="505862" y="2190749"/>
            <a:ext cx="3634059"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800" cap="none" dirty="0" err="1">
                <a:solidFill>
                  <a:srgbClr val="CE7242"/>
                </a:solidFill>
              </a:rPr>
              <a:t>MultiHead</a:t>
            </a:r>
            <a:r>
              <a:rPr lang="zh-CN" altLang="en-US" sz="1800" cap="none" dirty="0">
                <a:solidFill>
                  <a:srgbClr val="CE7242"/>
                </a:solidFill>
              </a:rPr>
              <a:t> 优势</a:t>
            </a:r>
            <a:endParaRPr lang="zh-cn" sz="1800" cap="none" dirty="0">
              <a:solidFill>
                <a:srgbClr val="CE7242"/>
              </a:solidFill>
            </a:endParaRPr>
          </a:p>
        </p:txBody>
      </p:sp>
      <p:sp>
        <p:nvSpPr>
          <p:cNvPr id="6" name="文本占位符 3">
            <a:extLst>
              <a:ext uri="{FF2B5EF4-FFF2-40B4-BE49-F238E27FC236}">
                <a16:creationId xmlns:a16="http://schemas.microsoft.com/office/drawing/2014/main" id="{DEE7F61E-B1E3-C560-9B8D-C1D4715B1DFB}"/>
              </a:ext>
            </a:extLst>
          </p:cNvPr>
          <p:cNvSpPr txBox="1">
            <a:spLocks/>
          </p:cNvSpPr>
          <p:nvPr/>
        </p:nvSpPr>
        <p:spPr>
          <a:xfrm>
            <a:off x="6468177" y="2781701"/>
            <a:ext cx="4456497" cy="3322258"/>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多头即用多个低维的向量来代替一个高维向量，多个低维的向量可以表征不同的特征。</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0" indent="0">
              <a:buNone/>
            </a:pPr>
            <a:endPar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多个向量的变化控制在较低的维度，各个维度表征的特征差异控制在相对较小的范围，使训练过程收敛较快。大模型实际训练过程中会使不同维度学习不同频率的特征，不同维度对空间变形的影响可能不在一个层面也不在一个数量级，这一点会在后面介绍。</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0" indent="0">
              <a:buNone/>
            </a:pPr>
            <a:endPar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多头采用多个低维向量表征文本特征，头与头之间既可以是连续关系，也可以是非连续关系，可以实现特征融合与分离。</a:t>
            </a:r>
          </a:p>
        </p:txBody>
      </p:sp>
      <p:sp>
        <p:nvSpPr>
          <p:cNvPr id="8" name="文本框 7">
            <a:extLst>
              <a:ext uri="{FF2B5EF4-FFF2-40B4-BE49-F238E27FC236}">
                <a16:creationId xmlns:a16="http://schemas.microsoft.com/office/drawing/2014/main" id="{D65D9A0E-8001-38EA-4E9D-4551E8F36CBB}"/>
              </a:ext>
            </a:extLst>
          </p:cNvPr>
          <p:cNvSpPr txBox="1"/>
          <p:nvPr/>
        </p:nvSpPr>
        <p:spPr>
          <a:xfrm>
            <a:off x="596898" y="5650127"/>
            <a:ext cx="4610101" cy="430887"/>
          </a:xfrm>
          <a:prstGeom prst="rect">
            <a:avLst/>
          </a:prstGeom>
          <a:noFill/>
        </p:spPr>
        <p:txBody>
          <a:bodyPr wrap="square">
            <a:spAutoFit/>
          </a:bodyPr>
          <a:lstStyle/>
          <a:p>
            <a:r>
              <a:rPr lang="en-US" altLang="zh-CN" sz="1100" dirty="0"/>
              <a:t>https://ai.stackexchange.com/questions/35548/when-exactly-does-the-split-into-different-heads-in-multi-head-attention-occur</a:t>
            </a:r>
            <a:endParaRPr lang="zh-CN" altLang="en-US" sz="1100" dirty="0"/>
          </a:p>
        </p:txBody>
      </p:sp>
      <p:pic>
        <p:nvPicPr>
          <p:cNvPr id="7" name="图片 6">
            <a:extLst>
              <a:ext uri="{FF2B5EF4-FFF2-40B4-BE49-F238E27FC236}">
                <a16:creationId xmlns:a16="http://schemas.microsoft.com/office/drawing/2014/main" id="{0229A29A-37A9-E52E-7616-076C1D98E86C}"/>
              </a:ext>
            </a:extLst>
          </p:cNvPr>
          <p:cNvPicPr>
            <a:picLocks noChangeAspect="1"/>
          </p:cNvPicPr>
          <p:nvPr/>
        </p:nvPicPr>
        <p:blipFill rotWithShape="1">
          <a:blip r:embed="rId3"/>
          <a:srcRect t="7132"/>
          <a:stretch/>
        </p:blipFill>
        <p:spPr>
          <a:xfrm>
            <a:off x="596897" y="2586306"/>
            <a:ext cx="4527553" cy="3069090"/>
          </a:xfrm>
          <a:prstGeom prst="rect">
            <a:avLst/>
          </a:prstGeom>
        </p:spPr>
      </p:pic>
    </p:spTree>
    <p:extLst>
      <p:ext uri="{BB962C8B-B14F-4D97-AF65-F5344CB8AC3E}">
        <p14:creationId xmlns:p14="http://schemas.microsoft.com/office/powerpoint/2010/main" val="543966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6CC32-12E2-40AB-91E7-E065E3B54AA8}"/>
              </a:ext>
            </a:extLst>
          </p:cNvPr>
          <p:cNvSpPr>
            <a:spLocks noGrp="1"/>
          </p:cNvSpPr>
          <p:nvPr>
            <p:ph type="title"/>
          </p:nvPr>
        </p:nvSpPr>
        <p:spPr>
          <a:xfrm>
            <a:off x="581192" y="5264486"/>
            <a:ext cx="11029616" cy="958513"/>
          </a:xfrm>
        </p:spPr>
        <p:txBody>
          <a:bodyPr rtlCol="0" anchor="ctr">
            <a:normAutofit/>
          </a:bodyPr>
          <a:lstStyle/>
          <a:p>
            <a:pPr rtl="0"/>
            <a:r>
              <a:rPr lang="en-US" altLang="zh-CN" dirty="0">
                <a:solidFill>
                  <a:srgbClr val="FFFEFF"/>
                </a:solidFill>
              </a:rPr>
              <a:t>TG  </a:t>
            </a:r>
            <a:r>
              <a:rPr lang="zh-CN" altLang="en-US" dirty="0">
                <a:solidFill>
                  <a:srgbClr val="FFFEFF"/>
                </a:solidFill>
              </a:rPr>
              <a:t>大模型叁叁肆计划</a:t>
            </a:r>
          </a:p>
        </p:txBody>
      </p:sp>
      <p:graphicFrame>
        <p:nvGraphicFramePr>
          <p:cNvPr id="5" name="内容占位符 2" descr="SmartArt 对象">
            <a:extLst>
              <a:ext uri="{FF2B5EF4-FFF2-40B4-BE49-F238E27FC236}">
                <a16:creationId xmlns:a16="http://schemas.microsoft.com/office/drawing/2014/main" id="{59405A29-4A0F-429B-A6BA-2D3E9946C76A}"/>
              </a:ext>
            </a:extLst>
          </p:cNvPr>
          <p:cNvGraphicFramePr>
            <a:graphicFrameLocks noGrp="1"/>
          </p:cNvGraphicFramePr>
          <p:nvPr>
            <p:ph idx="1"/>
            <p:extLst>
              <p:ext uri="{D42A27DB-BD31-4B8C-83A1-F6EECF244321}">
                <p14:modId xmlns:p14="http://schemas.microsoft.com/office/powerpoint/2010/main" val="460622242"/>
              </p:ext>
            </p:extLst>
          </p:nvPr>
        </p:nvGraphicFramePr>
        <p:xfrm>
          <a:off x="450434" y="1874445"/>
          <a:ext cx="11288243"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a:extLst>
              <a:ext uri="{FF2B5EF4-FFF2-40B4-BE49-F238E27FC236}">
                <a16:creationId xmlns:a16="http://schemas.microsoft.com/office/drawing/2014/main" id="{2A4091D8-88CA-44CE-B83F-8F383F1AFB07}"/>
              </a:ext>
            </a:extLst>
          </p:cNvPr>
          <p:cNvSpPr>
            <a:spLocks noGrp="1"/>
          </p:cNvSpPr>
          <p:nvPr>
            <p:ph type="sldNum" sz="quarter" idx="12"/>
          </p:nvPr>
        </p:nvSpPr>
        <p:spPr/>
        <p:txBody>
          <a:bodyPr rtlCol="0">
            <a:normAutofit/>
          </a:bodyPr>
          <a:lstStyle/>
          <a:p>
            <a:pPr rtl="0">
              <a:spcAft>
                <a:spcPts val="600"/>
              </a:spcAft>
            </a:pPr>
            <a:fld id="{3A98EE3D-8CD1-4C3F-BD1C-C98C9596463C}" type="slidenum">
              <a:rPr lang="en-US" altLang="zh-CN" smtClean="0"/>
              <a:pPr rtl="0">
                <a:spcAft>
                  <a:spcPts val="600"/>
                </a:spcAft>
              </a:pPr>
              <a:t>4</a:t>
            </a:fld>
            <a:endParaRPr lang="zh-CN" altLang="en-US" dirty="0"/>
          </a:p>
        </p:txBody>
      </p:sp>
      <p:sp>
        <p:nvSpPr>
          <p:cNvPr id="6" name="标题 3">
            <a:extLst>
              <a:ext uri="{FF2B5EF4-FFF2-40B4-BE49-F238E27FC236}">
                <a16:creationId xmlns:a16="http://schemas.microsoft.com/office/drawing/2014/main" id="{AAAB61F3-4E4A-59BB-8174-B771DFAF597A}"/>
              </a:ext>
            </a:extLst>
          </p:cNvPr>
          <p:cNvSpPr txBox="1">
            <a:spLocks/>
          </p:cNvSpPr>
          <p:nvPr/>
        </p:nvSpPr>
        <p:spPr>
          <a:xfrm>
            <a:off x="450434" y="702156"/>
            <a:ext cx="11288242"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3600" dirty="0"/>
              <a:t>大模型几何学基础</a:t>
            </a:r>
          </a:p>
        </p:txBody>
      </p:sp>
      <p:sp>
        <p:nvSpPr>
          <p:cNvPr id="7" name="Footer Placeholder 4">
            <a:extLst>
              <a:ext uri="{FF2B5EF4-FFF2-40B4-BE49-F238E27FC236}">
                <a16:creationId xmlns:a16="http://schemas.microsoft.com/office/drawing/2014/main" id="{31D090FE-3DF9-8B58-2945-2C131C938782}"/>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Tree>
    <p:extLst>
      <p:ext uri="{BB962C8B-B14F-4D97-AF65-F5344CB8AC3E}">
        <p14:creationId xmlns:p14="http://schemas.microsoft.com/office/powerpoint/2010/main" val="1622464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vert="horz" lIns="91440" tIns="45720" rIns="91440" bIns="45720" rtlCol="0" anchor="ctr">
            <a:normAutofit/>
          </a:bodyPr>
          <a:lstStyle/>
          <a:p>
            <a:pPr>
              <a:spcAft>
                <a:spcPts val="600"/>
              </a:spcAft>
            </a:pPr>
            <a:fld id="{3A98EE3D-8CD1-4C3F-BD1C-C98C9596463C}" type="slidenum">
              <a:rPr lang="en-US" altLang="zh-CN" smtClean="0"/>
              <a:pPr>
                <a:spcAft>
                  <a:spcPts val="600"/>
                </a:spcAft>
              </a:pPr>
              <a:t>40</a:t>
            </a:fld>
            <a:endParaRPr lang="zh-CN" altLang="en-US"/>
          </a:p>
        </p:txBody>
      </p:sp>
      <p:sp>
        <p:nvSpPr>
          <p:cNvPr id="5" name="文本占位符 3">
            <a:extLst>
              <a:ext uri="{FF2B5EF4-FFF2-40B4-BE49-F238E27FC236}">
                <a16:creationId xmlns:a16="http://schemas.microsoft.com/office/drawing/2014/main" id="{722C4A2A-A5EB-864A-D7AF-69B0513D8457}"/>
              </a:ext>
            </a:extLst>
          </p:cNvPr>
          <p:cNvSpPr txBox="1">
            <a:spLocks/>
          </p:cNvSpPr>
          <p:nvPr/>
        </p:nvSpPr>
        <p:spPr>
          <a:xfrm>
            <a:off x="581193" y="2228004"/>
            <a:ext cx="6288945" cy="357398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zh-CN" altLang="en-US" sz="1500" dirty="0"/>
              <a:t>（1）如何更好的计算向量之间的相似性</a:t>
            </a:r>
            <a:endParaRPr lang="en-US" altLang="zh-CN" sz="1500" dirty="0"/>
          </a:p>
          <a:p>
            <a:pPr>
              <a:lnSpc>
                <a:spcPct val="90000"/>
              </a:lnSpc>
            </a:pPr>
            <a:r>
              <a:rPr lang="zh-CN" altLang="en-US" sz="1500" dirty="0"/>
              <a:t>（2）如何更好的使样本在空间中变形最后实现线性可分</a:t>
            </a:r>
          </a:p>
        </p:txBody>
      </p:sp>
      <p:pic>
        <p:nvPicPr>
          <p:cNvPr id="13" name="Picture 6">
            <a:extLst>
              <a:ext uri="{FF2B5EF4-FFF2-40B4-BE49-F238E27FC236}">
                <a16:creationId xmlns:a16="http://schemas.microsoft.com/office/drawing/2014/main" id="{D58E1C62-8ADF-6864-9D92-6546F0451C12}"/>
              </a:ext>
            </a:extLst>
          </p:cNvPr>
          <p:cNvPicPr>
            <a:picLocks noChangeAspect="1"/>
          </p:cNvPicPr>
          <p:nvPr/>
        </p:nvPicPr>
        <p:blipFill>
          <a:blip r:embed="rId3"/>
          <a:srcRect t="18824" b="16138"/>
          <a:stretch/>
        </p:blipFill>
        <p:spPr>
          <a:xfrm>
            <a:off x="6520925" y="3114002"/>
            <a:ext cx="5422392" cy="2018987"/>
          </a:xfrm>
          <a:prstGeom prst="rect">
            <a:avLst/>
          </a:prstGeom>
          <a:noFill/>
        </p:spPr>
      </p:pic>
      <p:sp>
        <p:nvSpPr>
          <p:cNvPr id="6" name="Footer Placeholder 4">
            <a:extLst>
              <a:ext uri="{FF2B5EF4-FFF2-40B4-BE49-F238E27FC236}">
                <a16:creationId xmlns:a16="http://schemas.microsoft.com/office/drawing/2014/main" id="{4349D8CA-E5AF-03A9-C945-5E10B9867D91}"/>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9" name="标题 3">
            <a:extLst>
              <a:ext uri="{FF2B5EF4-FFF2-40B4-BE49-F238E27FC236}">
                <a16:creationId xmlns:a16="http://schemas.microsoft.com/office/drawing/2014/main" id="{B82C81F0-C91E-7FA6-94BA-B1DDF9B17564}"/>
              </a:ext>
            </a:extLst>
          </p:cNvPr>
          <p:cNvSpPr txBox="1">
            <a:spLocks/>
          </p:cNvSpPr>
          <p:nvPr/>
        </p:nvSpPr>
        <p:spPr>
          <a:xfrm>
            <a:off x="432619" y="619431"/>
            <a:ext cx="10921181" cy="11930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chemeClr val="bg1"/>
                </a:solidFill>
              </a:rPr>
              <a:t>两个动机</a:t>
            </a:r>
          </a:p>
        </p:txBody>
      </p:sp>
    </p:spTree>
    <p:extLst>
      <p:ext uri="{BB962C8B-B14F-4D97-AF65-F5344CB8AC3E}">
        <p14:creationId xmlns:p14="http://schemas.microsoft.com/office/powerpoint/2010/main" val="681828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vert="horz" lIns="91440" tIns="45720" rIns="91440" bIns="45720" rtlCol="0" anchor="ctr">
            <a:normAutofit/>
          </a:bodyPr>
          <a:lstStyle/>
          <a:p>
            <a:pPr>
              <a:spcAft>
                <a:spcPts val="600"/>
              </a:spcAft>
            </a:pPr>
            <a:fld id="{3A98EE3D-8CD1-4C3F-BD1C-C98C9596463C}" type="slidenum">
              <a:rPr lang="en-US" altLang="zh-CN" smtClean="0"/>
              <a:pPr>
                <a:spcAft>
                  <a:spcPts val="600"/>
                </a:spcAft>
              </a:pPr>
              <a:t>41</a:t>
            </a:fld>
            <a:endParaRPr lang="zh-CN" altLang="en-US"/>
          </a:p>
        </p:txBody>
      </p:sp>
      <p:sp>
        <p:nvSpPr>
          <p:cNvPr id="5" name="文本占位符 3">
            <a:extLst>
              <a:ext uri="{FF2B5EF4-FFF2-40B4-BE49-F238E27FC236}">
                <a16:creationId xmlns:a16="http://schemas.microsoft.com/office/drawing/2014/main" id="{722C4A2A-A5EB-864A-D7AF-69B0513D8457}"/>
              </a:ext>
            </a:extLst>
          </p:cNvPr>
          <p:cNvSpPr txBox="1">
            <a:spLocks/>
          </p:cNvSpPr>
          <p:nvPr/>
        </p:nvSpPr>
        <p:spPr>
          <a:xfrm>
            <a:off x="581193" y="2228004"/>
            <a:ext cx="6288945" cy="357398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zh-CN" altLang="en-US" sz="1500" dirty="0"/>
              <a:t>（1）深度神经网络</a:t>
            </a:r>
            <a:r>
              <a:rPr lang="en-US" altLang="zh-CN" sz="1500" dirty="0"/>
              <a:t>DNN</a:t>
            </a:r>
            <a:endParaRPr lang="zh-CN" altLang="en-US" sz="1500" dirty="0"/>
          </a:p>
          <a:p>
            <a:pPr>
              <a:lnSpc>
                <a:spcPct val="90000"/>
              </a:lnSpc>
            </a:pPr>
            <a:r>
              <a:rPr lang="zh-CN" altLang="en-US" sz="1500" dirty="0"/>
              <a:t>	理论上讲只需要神经网络足够宽足够深，可实现任意分类；</a:t>
            </a:r>
          </a:p>
          <a:p>
            <a:pPr>
              <a:lnSpc>
                <a:spcPct val="90000"/>
              </a:lnSpc>
            </a:pPr>
            <a:r>
              <a:rPr lang="zh-CN" altLang="en-US" sz="1500" dirty="0"/>
              <a:t>	神经网络太大时，效率较低。</a:t>
            </a:r>
          </a:p>
          <a:p>
            <a:pPr>
              <a:lnSpc>
                <a:spcPct val="90000"/>
              </a:lnSpc>
            </a:pPr>
            <a:r>
              <a:rPr lang="zh-CN" altLang="en-US" sz="1500" dirty="0"/>
              <a:t>（2）</a:t>
            </a:r>
            <a:r>
              <a:rPr lang="en-US" altLang="zh-CN" sz="1500" dirty="0"/>
              <a:t>Attention</a:t>
            </a:r>
            <a:endParaRPr lang="zh-CN" altLang="en-US" sz="1500" dirty="0"/>
          </a:p>
          <a:p>
            <a:pPr>
              <a:lnSpc>
                <a:spcPct val="90000"/>
              </a:lnSpc>
            </a:pPr>
            <a:r>
              <a:rPr lang="zh-CN" altLang="en-US" sz="1500" dirty="0"/>
              <a:t>	在之前的连续分类、非连续分类方法基础上实现了非连续分类；</a:t>
            </a:r>
          </a:p>
          <a:p>
            <a:pPr>
              <a:lnSpc>
                <a:spcPct val="90000"/>
              </a:lnSpc>
            </a:pPr>
            <a:r>
              <a:rPr lang="zh-CN" altLang="en-US" sz="1500" dirty="0"/>
              <a:t>	将表示文本的向量在空间中两两比对相似性，在空间中移动，</a:t>
            </a:r>
            <a:endParaRPr lang="en-US" altLang="zh-CN" sz="1500" dirty="0"/>
          </a:p>
          <a:p>
            <a:pPr marL="0" indent="0">
              <a:lnSpc>
                <a:spcPct val="90000"/>
              </a:lnSpc>
              <a:buNone/>
            </a:pPr>
            <a:r>
              <a:rPr lang="en-US" altLang="zh-CN" sz="1500" dirty="0"/>
              <a:t>	</a:t>
            </a:r>
            <a:r>
              <a:rPr lang="zh-CN" altLang="en-US" sz="1500" dirty="0"/>
              <a:t>使最后的向量更容易分类；</a:t>
            </a:r>
          </a:p>
          <a:p>
            <a:pPr>
              <a:lnSpc>
                <a:spcPct val="90000"/>
              </a:lnSpc>
            </a:pPr>
            <a:r>
              <a:rPr lang="zh-CN" altLang="en-US" sz="1500" dirty="0"/>
              <a:t>	多头即用多个低维的向量来代替一个高维向量，使搜索过程更稳定；</a:t>
            </a:r>
          </a:p>
          <a:p>
            <a:pPr>
              <a:lnSpc>
                <a:spcPct val="90000"/>
              </a:lnSpc>
            </a:pPr>
            <a:r>
              <a:rPr lang="zh-CN" altLang="en-US" sz="1500" dirty="0"/>
              <a:t>（3）分组查询注意力（</a:t>
            </a:r>
            <a:r>
              <a:rPr lang="en-US" altLang="zh-CN" sz="1500" dirty="0"/>
              <a:t>GQA</a:t>
            </a:r>
            <a:r>
              <a:rPr lang="zh-CN" altLang="en-US" sz="1500" dirty="0"/>
              <a:t>）</a:t>
            </a:r>
          </a:p>
          <a:p>
            <a:pPr>
              <a:lnSpc>
                <a:spcPct val="90000"/>
              </a:lnSpc>
            </a:pPr>
            <a:r>
              <a:rPr lang="zh-CN" altLang="en-US" sz="1500" dirty="0"/>
              <a:t>	牺牲相似性计算的精度换取计算效率并减少存储需求。</a:t>
            </a:r>
          </a:p>
        </p:txBody>
      </p:sp>
      <p:pic>
        <p:nvPicPr>
          <p:cNvPr id="13" name="Picture 6">
            <a:extLst>
              <a:ext uri="{FF2B5EF4-FFF2-40B4-BE49-F238E27FC236}">
                <a16:creationId xmlns:a16="http://schemas.microsoft.com/office/drawing/2014/main" id="{D58E1C62-8ADF-6864-9D92-6546F0451C12}"/>
              </a:ext>
            </a:extLst>
          </p:cNvPr>
          <p:cNvPicPr>
            <a:picLocks noChangeAspect="1"/>
          </p:cNvPicPr>
          <p:nvPr/>
        </p:nvPicPr>
        <p:blipFill>
          <a:blip r:embed="rId3"/>
          <a:srcRect t="18824" b="16138"/>
          <a:stretch/>
        </p:blipFill>
        <p:spPr>
          <a:xfrm>
            <a:off x="6520925" y="3114002"/>
            <a:ext cx="5422392" cy="2018987"/>
          </a:xfrm>
          <a:prstGeom prst="rect">
            <a:avLst/>
          </a:prstGeom>
          <a:noFill/>
        </p:spPr>
      </p:pic>
      <p:sp>
        <p:nvSpPr>
          <p:cNvPr id="6" name="Footer Placeholder 4">
            <a:extLst>
              <a:ext uri="{FF2B5EF4-FFF2-40B4-BE49-F238E27FC236}">
                <a16:creationId xmlns:a16="http://schemas.microsoft.com/office/drawing/2014/main" id="{4349D8CA-E5AF-03A9-C945-5E10B9867D91}"/>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9" name="标题 3">
            <a:extLst>
              <a:ext uri="{FF2B5EF4-FFF2-40B4-BE49-F238E27FC236}">
                <a16:creationId xmlns:a16="http://schemas.microsoft.com/office/drawing/2014/main" id="{B82C81F0-C91E-7FA6-94BA-B1DDF9B17564}"/>
              </a:ext>
            </a:extLst>
          </p:cNvPr>
          <p:cNvSpPr txBox="1">
            <a:spLocks/>
          </p:cNvSpPr>
          <p:nvPr/>
        </p:nvSpPr>
        <p:spPr>
          <a:xfrm>
            <a:off x="432619" y="619431"/>
            <a:ext cx="10921181" cy="11930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chemeClr val="bg1"/>
                </a:solidFill>
              </a:rPr>
              <a:t>整体回顾</a:t>
            </a:r>
          </a:p>
        </p:txBody>
      </p:sp>
    </p:spTree>
    <p:extLst>
      <p:ext uri="{BB962C8B-B14F-4D97-AF65-F5344CB8AC3E}">
        <p14:creationId xmlns:p14="http://schemas.microsoft.com/office/powerpoint/2010/main" val="1166247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42</a:t>
            </a:fld>
            <a:endParaRPr lang="zh-CN" altLang="en-US"/>
          </a:p>
        </p:txBody>
      </p:sp>
      <p:sp>
        <p:nvSpPr>
          <p:cNvPr id="5" name="文本占位符 3">
            <a:extLst>
              <a:ext uri="{FF2B5EF4-FFF2-40B4-BE49-F238E27FC236}">
                <a16:creationId xmlns:a16="http://schemas.microsoft.com/office/drawing/2014/main" id="{722C4A2A-A5EB-864A-D7AF-69B0513D8457}"/>
              </a:ext>
            </a:extLst>
          </p:cNvPr>
          <p:cNvSpPr txBox="1">
            <a:spLocks/>
          </p:cNvSpPr>
          <p:nvPr/>
        </p:nvSpPr>
        <p:spPr>
          <a:xfrm>
            <a:off x="1244078" y="2125301"/>
            <a:ext cx="10109722" cy="4298613"/>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sz="1400" dirty="0"/>
              <a:t>On the number of regions of piecewise linear neural networks</a:t>
            </a:r>
          </a:p>
          <a:p>
            <a:r>
              <a:rPr lang="en-US" altLang="zh-CN" sz="1400" dirty="0"/>
              <a:t>On the Number of Linear Regions of Deep Neural Networks</a:t>
            </a:r>
          </a:p>
          <a:p>
            <a:r>
              <a:rPr lang="en-US" altLang="zh-CN" sz="1400" dirty="0"/>
              <a:t>TROPEX: AN ALGORITHM FOR EXTRACTING LINEAR TERMS IN DEEP NEURAL NETWORKS</a:t>
            </a:r>
          </a:p>
          <a:p>
            <a:r>
              <a:rPr lang="en-US" altLang="zh-CN" sz="1400" dirty="0"/>
              <a:t>https://ai.stackexchange.com/questions/35548/when-exactly-does-the-split-into-different-heads-in-multi-head-attention-occur</a:t>
            </a:r>
          </a:p>
          <a:p>
            <a:endParaRPr lang="en-US" altLang="zh-CN" sz="1400" dirty="0"/>
          </a:p>
          <a:p>
            <a:endParaRPr lang="zh-CN" altLang="en-US" sz="1400" dirty="0"/>
          </a:p>
          <a:p>
            <a:pPr marL="216000" indent="-216000">
              <a:buFont typeface="Wingdings" panose="05000000000000000000" pitchFamily="2" charset="2"/>
              <a:buChar char="§"/>
            </a:pP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6" name="Footer Placeholder 4">
            <a:extLst>
              <a:ext uri="{FF2B5EF4-FFF2-40B4-BE49-F238E27FC236}">
                <a16:creationId xmlns:a16="http://schemas.microsoft.com/office/drawing/2014/main" id="{ECB43F77-A12E-D1B2-8B54-D2F62DDB5DB1}"/>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9" name="标题 3">
            <a:extLst>
              <a:ext uri="{FF2B5EF4-FFF2-40B4-BE49-F238E27FC236}">
                <a16:creationId xmlns:a16="http://schemas.microsoft.com/office/drawing/2014/main" id="{88FE2459-A151-5191-F515-871B7E49A15A}"/>
              </a:ext>
            </a:extLst>
          </p:cNvPr>
          <p:cNvSpPr txBox="1">
            <a:spLocks/>
          </p:cNvSpPr>
          <p:nvPr/>
        </p:nvSpPr>
        <p:spPr>
          <a:xfrm>
            <a:off x="442452" y="567089"/>
            <a:ext cx="11114138" cy="1193087"/>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3600">
                <a:solidFill>
                  <a:schemeClr val="bg1"/>
                </a:solidFill>
                <a:latin typeface="+mj-lt"/>
                <a:ea typeface="+mj-ea"/>
                <a:cs typeface="+mj-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a:t>参考资料</a:t>
            </a:r>
          </a:p>
        </p:txBody>
      </p:sp>
    </p:spTree>
    <p:extLst>
      <p:ext uri="{BB962C8B-B14F-4D97-AF65-F5344CB8AC3E}">
        <p14:creationId xmlns:p14="http://schemas.microsoft.com/office/powerpoint/2010/main" val="277964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24EC38A0-3DAB-4B29-9BBE-45A9EBDBF417}"/>
              </a:ext>
            </a:extLst>
          </p:cNvPr>
          <p:cNvSpPr>
            <a:spLocks noGrp="1"/>
          </p:cNvSpPr>
          <p:nvPr>
            <p:ph type="title"/>
          </p:nvPr>
        </p:nvSpPr>
        <p:spPr/>
        <p:txBody>
          <a:bodyPr rtlCol="0"/>
          <a:lstStyle/>
          <a:p>
            <a:pPr rtl="0"/>
            <a:r>
              <a:rPr lang="zh-CN" altLang="en-US"/>
              <a:t>谢谢！</a:t>
            </a:r>
          </a:p>
        </p:txBody>
      </p:sp>
      <p:pic>
        <p:nvPicPr>
          <p:cNvPr id="14" name="图片占位符 13" descr="图书馆里的年轻女士">
            <a:extLst>
              <a:ext uri="{FF2B5EF4-FFF2-40B4-BE49-F238E27FC236}">
                <a16:creationId xmlns:a16="http://schemas.microsoft.com/office/drawing/2014/main" id="{E923BD5B-22B6-4E92-B95F-5F7B6467380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83" b="83"/>
          <a:stretch/>
        </p:blipFill>
        <p:spPr>
          <a:prstGeom prst="rect">
            <a:avLst/>
          </a:prstGeom>
        </p:spPr>
      </p:pic>
      <p:sp>
        <p:nvSpPr>
          <p:cNvPr id="4" name="文本占位符 3">
            <a:extLst>
              <a:ext uri="{FF2B5EF4-FFF2-40B4-BE49-F238E27FC236}">
                <a16:creationId xmlns:a16="http://schemas.microsoft.com/office/drawing/2014/main" id="{FD26EF91-820B-4DA2-B398-3E168AFF17A9}"/>
              </a:ext>
            </a:extLst>
          </p:cNvPr>
          <p:cNvSpPr>
            <a:spLocks noGrp="1"/>
          </p:cNvSpPr>
          <p:nvPr>
            <p:ph type="body" sz="quarter" idx="14"/>
          </p:nvPr>
        </p:nvSpPr>
        <p:spPr>
          <a:xfrm>
            <a:off x="1077203" y="5316688"/>
            <a:ext cx="10014868" cy="676894"/>
          </a:xfrm>
        </p:spPr>
        <p:txBody>
          <a:bodyPr vert="horz" lIns="91440" tIns="45720" rIns="91440" bIns="45720" rtlCol="0" anchor="t">
            <a:normAutofit/>
          </a:bodyPr>
          <a:lstStyle/>
          <a:p>
            <a:pPr marL="0" indent="0" algn="ctr" rtl="0">
              <a:lnSpc>
                <a:spcPct val="120000"/>
              </a:lnSpc>
              <a:spcBef>
                <a:spcPct val="20000"/>
              </a:spcBef>
              <a:buNone/>
            </a:pPr>
            <a:r>
              <a:rPr lang="en-US" altLang="zh-CN" sz="3200" cap="all" dirty="0">
                <a:solidFill>
                  <a:schemeClr val="tx2">
                    <a:lumMod val="10000"/>
                    <a:lumOff val="90000"/>
                    <a:alpha val="75000"/>
                  </a:schemeClr>
                </a:solidFill>
              </a:rPr>
              <a:t>Q &amp; A</a:t>
            </a:r>
            <a:endParaRPr lang="zh-CN" altLang="en-US" sz="3200" cap="all" dirty="0">
              <a:solidFill>
                <a:schemeClr val="tx2">
                  <a:lumMod val="10000"/>
                  <a:lumOff val="90000"/>
                  <a:alpha val="75000"/>
                </a:schemeClr>
              </a:solidFill>
            </a:endParaRPr>
          </a:p>
        </p:txBody>
      </p:sp>
    </p:spTree>
    <p:extLst>
      <p:ext uri="{BB962C8B-B14F-4D97-AF65-F5344CB8AC3E}">
        <p14:creationId xmlns:p14="http://schemas.microsoft.com/office/powerpoint/2010/main" val="1513078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071E00-ABE1-44FD-92BD-2769C2C9C727}"/>
              </a:ext>
            </a:extLst>
          </p:cNvPr>
          <p:cNvSpPr>
            <a:spLocks noGrp="1"/>
          </p:cNvSpPr>
          <p:nvPr>
            <p:ph type="title"/>
          </p:nvPr>
        </p:nvSpPr>
        <p:spPr>
          <a:xfrm>
            <a:off x="513654" y="2684963"/>
            <a:ext cx="3568661" cy="1188720"/>
          </a:xfrm>
        </p:spPr>
        <p:txBody>
          <a:bodyPr vert="horz" lIns="91440" tIns="45720" rIns="91440" bIns="45720" rtlCol="0" anchor="b">
            <a:normAutofit/>
          </a:bodyPr>
          <a:lstStyle/>
          <a:p>
            <a:pPr rtl="0"/>
            <a:r>
              <a:rPr lang="zh-CN" altLang="en-US" sz="3200" dirty="0">
                <a:solidFill>
                  <a:schemeClr val="accent1">
                    <a:lumMod val="75000"/>
                  </a:schemeClr>
                </a:solidFill>
              </a:rPr>
              <a:t>万物皆可向量化</a:t>
            </a:r>
          </a:p>
        </p:txBody>
      </p:sp>
      <p:pic>
        <p:nvPicPr>
          <p:cNvPr id="6" name="内容占位符 5" descr="几位女士正在协作&#10;">
            <a:extLst>
              <a:ext uri="{FF2B5EF4-FFF2-40B4-BE49-F238E27FC236}">
                <a16:creationId xmlns:a16="http://schemas.microsoft.com/office/drawing/2014/main" id="{BF79C0FC-6A53-48FD-A2FB-DC1F7E6C6B69}"/>
              </a:ext>
            </a:extLst>
          </p:cNvPr>
          <p:cNvPicPr>
            <a:picLocks noGrp="1" noChangeAspect="1"/>
          </p:cNvPicPr>
          <p:nvPr>
            <p:ph sz="half" idx="1"/>
          </p:nvPr>
        </p:nvPicPr>
        <p:blipFill>
          <a:blip r:embed="rId3"/>
          <a:srcRect/>
          <a:stretch/>
        </p:blipFill>
        <p:spPr>
          <a:xfrm>
            <a:off x="4656010" y="685800"/>
            <a:ext cx="7193217" cy="5892800"/>
          </a:xfrm>
          <a:prstGeom prst="rect">
            <a:avLst/>
          </a:prstGeom>
        </p:spPr>
      </p:pic>
      <p:sp>
        <p:nvSpPr>
          <p:cNvPr id="5" name="灯片编号占位符 4">
            <a:extLst>
              <a:ext uri="{FF2B5EF4-FFF2-40B4-BE49-F238E27FC236}">
                <a16:creationId xmlns:a16="http://schemas.microsoft.com/office/drawing/2014/main" id="{356A56D1-9BF1-4F99-93F1-B4EF92D8D45A}"/>
              </a:ext>
            </a:extLst>
          </p:cNvPr>
          <p:cNvSpPr>
            <a:spLocks noGrp="1"/>
          </p:cNvSpPr>
          <p:nvPr>
            <p:ph type="sldNum" sz="quarter" idx="12"/>
          </p:nvPr>
        </p:nvSpPr>
        <p:spPr/>
        <p:txBody>
          <a:bodyPr vert="horz" lIns="91440" tIns="45720" rIns="91440" bIns="45720" rtlCol="0" anchor="ctr">
            <a:normAutofit/>
          </a:bodyPr>
          <a:lstStyle/>
          <a:p>
            <a:pPr defTabSz="457200" rtl="0">
              <a:spcAft>
                <a:spcPts val="600"/>
              </a:spcAft>
            </a:pPr>
            <a:fld id="{3A98EE3D-8CD1-4C3F-BD1C-C98C9596463C}" type="slidenum">
              <a:rPr lang="en-US">
                <a:solidFill>
                  <a:srgbClr val="FFFFFF"/>
                </a:solidFill>
              </a:rPr>
              <a:pPr defTabSz="457200" rtl="0">
                <a:spcAft>
                  <a:spcPts val="600"/>
                </a:spcAft>
              </a:pPr>
              <a:t>5</a:t>
            </a:fld>
            <a:endParaRPr lang="en-US" dirty="0">
              <a:solidFill>
                <a:srgbClr val="FFFFFF"/>
              </a:solidFill>
            </a:endParaRPr>
          </a:p>
        </p:txBody>
      </p:sp>
      <p:sp>
        <p:nvSpPr>
          <p:cNvPr id="3" name="Footer Placeholder 4">
            <a:extLst>
              <a:ext uri="{FF2B5EF4-FFF2-40B4-BE49-F238E27FC236}">
                <a16:creationId xmlns:a16="http://schemas.microsoft.com/office/drawing/2014/main" id="{F3C442F5-6F9D-C1F6-4C3A-0D470D21DBCD}"/>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Tree>
    <p:extLst>
      <p:ext uri="{BB962C8B-B14F-4D97-AF65-F5344CB8AC3E}">
        <p14:creationId xmlns:p14="http://schemas.microsoft.com/office/powerpoint/2010/main" val="2800020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11E0DA9-F80F-4FD2-86AD-FCB7040886B0}"/>
              </a:ext>
            </a:extLst>
          </p:cNvPr>
          <p:cNvSpPr>
            <a:spLocks noGrp="1"/>
          </p:cNvSpPr>
          <p:nvPr>
            <p:ph type="title"/>
          </p:nvPr>
        </p:nvSpPr>
        <p:spPr>
          <a:xfrm>
            <a:off x="432619" y="671731"/>
            <a:ext cx="11287433" cy="1018957"/>
          </a:xfrm>
        </p:spPr>
        <p:txBody>
          <a:bodyPr rtlCol="0">
            <a:normAutofit/>
          </a:bodyPr>
          <a:lstStyle/>
          <a:p>
            <a:pPr rtl="0"/>
            <a:r>
              <a:rPr lang="zh-CN" altLang="en-US" sz="3600" dirty="0">
                <a:solidFill>
                  <a:schemeClr val="bg1"/>
                </a:solidFill>
              </a:rPr>
              <a:t>什么是向量？</a:t>
            </a:r>
          </a:p>
        </p:txBody>
      </p:sp>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6</a:t>
            </a:fld>
            <a:endParaRPr lang="zh-CN" altLang="en-US"/>
          </a:p>
        </p:txBody>
      </p:sp>
      <p:pic>
        <p:nvPicPr>
          <p:cNvPr id="2050" name="Picture 2">
            <a:extLst>
              <a:ext uri="{FF2B5EF4-FFF2-40B4-BE49-F238E27FC236}">
                <a16:creationId xmlns:a16="http://schemas.microsoft.com/office/drawing/2014/main" id="{FB9CBA95-A85E-6EEB-833E-7E62C9730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05923"/>
            <a:ext cx="5277411" cy="3942701"/>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descr="卡通人物&#10;&#10;描述已自动生成">
            <a:extLst>
              <a:ext uri="{FF2B5EF4-FFF2-40B4-BE49-F238E27FC236}">
                <a16:creationId xmlns:a16="http://schemas.microsoft.com/office/drawing/2014/main" id="{6080BDAA-3656-75B0-1585-AB7CB9595062}"/>
              </a:ext>
            </a:extLst>
          </p:cNvPr>
          <p:cNvPicPr>
            <a:picLocks noChangeAspect="1"/>
          </p:cNvPicPr>
          <p:nvPr/>
        </p:nvPicPr>
        <p:blipFill>
          <a:blip r:embed="rId4"/>
          <a:stretch>
            <a:fillRect/>
          </a:stretch>
        </p:blipFill>
        <p:spPr>
          <a:xfrm>
            <a:off x="944880" y="2215496"/>
            <a:ext cx="3140834" cy="2427008"/>
          </a:xfrm>
          <a:prstGeom prst="rect">
            <a:avLst/>
          </a:prstGeom>
        </p:spPr>
      </p:pic>
      <p:sp>
        <p:nvSpPr>
          <p:cNvPr id="11" name="文本占位符 3">
            <a:extLst>
              <a:ext uri="{FF2B5EF4-FFF2-40B4-BE49-F238E27FC236}">
                <a16:creationId xmlns:a16="http://schemas.microsoft.com/office/drawing/2014/main" id="{8855603D-8B14-DA85-B38C-DD45377F7A86}"/>
              </a:ext>
            </a:extLst>
          </p:cNvPr>
          <p:cNvSpPr txBox="1">
            <a:spLocks/>
          </p:cNvSpPr>
          <p:nvPr/>
        </p:nvSpPr>
        <p:spPr>
          <a:xfrm>
            <a:off x="944880" y="4792798"/>
            <a:ext cx="4033520" cy="1480822"/>
          </a:xfrm>
          <a:prstGeom prst="rect">
            <a:avLst/>
          </a:prstGeom>
        </p:spPr>
        <p:txBody>
          <a:bodyPr rtlCol="0">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连续的多个数字的组合</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万物皆可向量化</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只要维度足够，可以将不同物体区分开来</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向量可表示为多维数学空间中的一个点</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18C7693B-5963-4835-37EE-EA30A1F0A3BA}"/>
              </a:ext>
            </a:extLst>
          </p:cNvPr>
          <p:cNvSpPr txBox="1"/>
          <p:nvPr/>
        </p:nvSpPr>
        <p:spPr>
          <a:xfrm>
            <a:off x="6178063" y="5970825"/>
            <a:ext cx="6094324" cy="215444"/>
          </a:xfrm>
          <a:prstGeom prst="rect">
            <a:avLst/>
          </a:prstGeom>
          <a:noFill/>
        </p:spPr>
        <p:txBody>
          <a:bodyPr wrap="square">
            <a:spAutoFit/>
          </a:bodyPr>
          <a:lstStyle/>
          <a:p>
            <a:r>
              <a:rPr lang="zh-CN" altLang="en-US" sz="800" dirty="0"/>
              <a:t>https://medium.com/@hari4om/word-embedding-d816f643140</a:t>
            </a:r>
          </a:p>
        </p:txBody>
      </p:sp>
      <p:sp>
        <p:nvSpPr>
          <p:cNvPr id="5" name="Footer Placeholder 4">
            <a:extLst>
              <a:ext uri="{FF2B5EF4-FFF2-40B4-BE49-F238E27FC236}">
                <a16:creationId xmlns:a16="http://schemas.microsoft.com/office/drawing/2014/main" id="{86514FA8-631F-654E-4433-8F91593EDBE3}"/>
              </a:ext>
            </a:extLst>
          </p:cNvPr>
          <p:cNvSpPr txBox="1">
            <a:spLocks/>
          </p:cNvSpPr>
          <p:nvPr/>
        </p:nvSpPr>
        <p:spPr>
          <a:xfrm>
            <a:off x="355101" y="6423914"/>
            <a:ext cx="6818262"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zh-CN" dirty="0"/>
              <a:t>TG  </a:t>
            </a:r>
            <a:r>
              <a:rPr lang="zh-CN" altLang="en-US" dirty="0"/>
              <a:t>大模型叁叁肆计划</a:t>
            </a:r>
          </a:p>
        </p:txBody>
      </p:sp>
    </p:spTree>
    <p:extLst>
      <p:ext uri="{BB962C8B-B14F-4D97-AF65-F5344CB8AC3E}">
        <p14:creationId xmlns:p14="http://schemas.microsoft.com/office/powerpoint/2010/main" val="738386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11E0DA9-F80F-4FD2-86AD-FCB7040886B0}"/>
              </a:ext>
            </a:extLst>
          </p:cNvPr>
          <p:cNvSpPr>
            <a:spLocks noGrp="1"/>
          </p:cNvSpPr>
          <p:nvPr>
            <p:ph type="title"/>
          </p:nvPr>
        </p:nvSpPr>
        <p:spPr>
          <a:xfrm>
            <a:off x="839788" y="457200"/>
            <a:ext cx="3932237" cy="1600200"/>
          </a:xfrm>
        </p:spPr>
        <p:txBody>
          <a:bodyPr vert="horz" lIns="91440" tIns="45720" rIns="91440" bIns="45720" rtlCol="0" anchor="b">
            <a:normAutofit/>
          </a:bodyPr>
          <a:lstStyle/>
          <a:p>
            <a:r>
              <a:rPr lang="zh-CN" altLang="en-US" dirty="0"/>
              <a:t>向量相似性如何计算？</a:t>
            </a:r>
          </a:p>
        </p:txBody>
      </p:sp>
      <p:sp>
        <p:nvSpPr>
          <p:cNvPr id="24" name="标题 2">
            <a:extLst>
              <a:ext uri="{FF2B5EF4-FFF2-40B4-BE49-F238E27FC236}">
                <a16:creationId xmlns:a16="http://schemas.microsoft.com/office/drawing/2014/main" id="{C44194E0-C8E7-6218-60E9-D02AE885BFEB}"/>
              </a:ext>
            </a:extLst>
          </p:cNvPr>
          <p:cNvSpPr txBox="1">
            <a:spLocks/>
          </p:cNvSpPr>
          <p:nvPr/>
        </p:nvSpPr>
        <p:spPr>
          <a:xfrm>
            <a:off x="839788" y="2057400"/>
            <a:ext cx="3932237" cy="3811588"/>
          </a:xfrm>
          <a:prstGeom prst="rect">
            <a:avLst/>
          </a:prstGeom>
        </p:spPr>
        <p:txBody>
          <a:bodyPr vert="horz" lIns="91440" tIns="45720" rIns="91440" bIns="45720" rtlCol="0">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400">
              <a:lnSpc>
                <a:spcPct val="90000"/>
              </a:lnSpc>
              <a:spcBef>
                <a:spcPts val="1000"/>
              </a:spcBef>
            </a:pPr>
            <a:r>
              <a:rPr lang="zh-CN" altLang="en-US" sz="1600" kern="1200" cap="none">
                <a:solidFill>
                  <a:schemeClr val="tx1"/>
                </a:solidFill>
                <a:latin typeface="+mn-lt"/>
                <a:ea typeface="+mn-ea"/>
                <a:cs typeface="+mn-cs"/>
              </a:rPr>
              <a:t>向量相似性计算的四种方法</a:t>
            </a:r>
          </a:p>
        </p:txBody>
      </p:sp>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A98EE3D-8CD1-4C3F-BD1C-C98C9596463C}" type="slidenum">
              <a:rPr lang="en-US" altLang="zh-CN" smtClean="0"/>
              <a:pPr>
                <a:spcAft>
                  <a:spcPts val="600"/>
                </a:spcAft>
              </a:pPr>
              <a:t>7</a:t>
            </a:fld>
            <a:endParaRPr lang="zh-CN" altLang="en-US"/>
          </a:p>
        </p:txBody>
      </p:sp>
      <p:graphicFrame>
        <p:nvGraphicFramePr>
          <p:cNvPr id="23" name="图示 22">
            <a:extLst>
              <a:ext uri="{FF2B5EF4-FFF2-40B4-BE49-F238E27FC236}">
                <a16:creationId xmlns:a16="http://schemas.microsoft.com/office/drawing/2014/main" id="{0EA8428A-0BB8-3ED9-8B37-301565346C47}"/>
              </a:ext>
            </a:extLst>
          </p:cNvPr>
          <p:cNvGraphicFramePr/>
          <p:nvPr/>
        </p:nvGraphicFramePr>
        <p:xfrm>
          <a:off x="5183188" y="2218267"/>
          <a:ext cx="6172200" cy="36427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8A375BC3-8B1E-D2B1-5E7E-7CDAB91E4CA7}"/>
              </a:ext>
            </a:extLst>
          </p:cNvPr>
          <p:cNvSpPr txBox="1">
            <a:spLocks/>
          </p:cNvSpPr>
          <p:nvPr/>
        </p:nvSpPr>
        <p:spPr>
          <a:xfrm>
            <a:off x="355101" y="6423914"/>
            <a:ext cx="6818262"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zh-CN" dirty="0"/>
              <a:t>TG  </a:t>
            </a:r>
            <a:r>
              <a:rPr lang="zh-CN" altLang="en-US" dirty="0"/>
              <a:t>大模型叁叁肆计划</a:t>
            </a:r>
          </a:p>
        </p:txBody>
      </p:sp>
    </p:spTree>
    <p:extLst>
      <p:ext uri="{BB962C8B-B14F-4D97-AF65-F5344CB8AC3E}">
        <p14:creationId xmlns:p14="http://schemas.microsoft.com/office/powerpoint/2010/main" val="3738114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11E0DA9-F80F-4FD2-86AD-FCB7040886B0}"/>
              </a:ext>
            </a:extLst>
          </p:cNvPr>
          <p:cNvSpPr>
            <a:spLocks noGrp="1"/>
          </p:cNvSpPr>
          <p:nvPr>
            <p:ph type="title"/>
          </p:nvPr>
        </p:nvSpPr>
        <p:spPr>
          <a:xfrm>
            <a:off x="432619" y="619431"/>
            <a:ext cx="10921181" cy="1193087"/>
          </a:xfrm>
        </p:spPr>
        <p:txBody>
          <a:bodyPr rtlCol="0">
            <a:normAutofit/>
          </a:bodyPr>
          <a:lstStyle/>
          <a:p>
            <a:pPr rtl="0"/>
            <a:r>
              <a:rPr lang="zh-CN" altLang="en-US" sz="3600" dirty="0">
                <a:solidFill>
                  <a:schemeClr val="bg1"/>
                </a:solidFill>
              </a:rPr>
              <a:t>相似性如何计算？</a:t>
            </a:r>
          </a:p>
        </p:txBody>
      </p:sp>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8</a:t>
            </a:fld>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0ADEC6E-59E0-5609-9D81-CFCA6577DE41}"/>
                  </a:ext>
                </a:extLst>
              </p:cNvPr>
              <p:cNvSpPr txBox="1"/>
              <p:nvPr/>
            </p:nvSpPr>
            <p:spPr>
              <a:xfrm>
                <a:off x="6379914" y="2123471"/>
                <a:ext cx="4304833" cy="8806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cos</m:t>
                      </m:r>
                      <m:d>
                        <m:dPr>
                          <m:ctrlPr>
                            <a:rPr lang="en-US" altLang="zh-CN" i="1" smtClean="0">
                              <a:latin typeface="Cambria Math" panose="02040503050406030204" pitchFamily="18" charset="0"/>
                            </a:rPr>
                          </m:ctrlPr>
                        </m:dPr>
                        <m:e>
                          <m:r>
                            <a:rPr lang="zh-CN" altLang="en-US" i="1" smtClean="0">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num>
                        <m:den>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𝐵</m:t>
                              </m:r>
                            </m:e>
                          </m:d>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num>
                        <m:den>
                          <m:rad>
                            <m:radPr>
                              <m:degHide m:val="on"/>
                              <m:ctrlPr>
                                <a:rPr lang="en-US" altLang="zh-CN" i="1" smtClean="0">
                                  <a:latin typeface="Cambria Math" panose="02040503050406030204" pitchFamily="18" charset="0"/>
                                  <a:ea typeface="Cambria Math" panose="02040503050406030204" pitchFamily="18" charset="0"/>
                                </a:rPr>
                              </m:ctrlPr>
                            </m:radPr>
                            <m:deg/>
                            <m:e>
                              <m:nary>
                                <m:naryPr>
                                  <m:chr m:val="∑"/>
                                  <m:limLoc m:val="subSup"/>
                                  <m:ctrlPr>
                                    <a:rPr lang="en-US" altLang="zh-CN" i="1" smtClean="0">
                                      <a:latin typeface="Cambria Math" panose="02040503050406030204" pitchFamily="18" charset="0"/>
                                      <a:ea typeface="Cambria Math" panose="02040503050406030204" pitchFamily="18" charset="0"/>
                                    </a:rPr>
                                  </m:ctrlPr>
                                </m:naryPr>
                                <m:sub>
                                  <m:r>
                                    <m:rPr>
                                      <m:brk m:alnAt="25"/>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𝑛</m:t>
                                  </m:r>
                                </m:sup>
                                <m:e>
                                  <m:sSubSup>
                                    <m:sSubSupPr>
                                      <m:ctrlPr>
                                        <a:rPr lang="en-US" altLang="zh-CN"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𝐴</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2</m:t>
                                      </m:r>
                                    </m:sup>
                                  </m:sSubSup>
                                </m:e>
                              </m:nary>
                            </m:e>
                          </m:rad>
                          <m:r>
                            <a:rPr lang="en-US" altLang="zh-CN" i="1">
                              <a:latin typeface="Cambria Math" panose="02040503050406030204" pitchFamily="18" charset="0"/>
                              <a:ea typeface="Cambria Math" panose="02040503050406030204" pitchFamily="18" charset="0"/>
                            </a:rPr>
                            <m:t>∙</m:t>
                          </m:r>
                          <m:rad>
                            <m:radPr>
                              <m:degHide m:val="on"/>
                              <m:ctrlPr>
                                <a:rPr lang="en-US" altLang="zh-CN" i="1">
                                  <a:latin typeface="Cambria Math" panose="02040503050406030204" pitchFamily="18" charset="0"/>
                                  <a:ea typeface="Cambria Math" panose="02040503050406030204" pitchFamily="18" charset="0"/>
                                </a:rPr>
                              </m:ctrlPr>
                            </m:radPr>
                            <m:deg/>
                            <m:e>
                              <m:nary>
                                <m:naryPr>
                                  <m:chr m:val="∑"/>
                                  <m:limLoc m:val="subSup"/>
                                  <m:ctrlPr>
                                    <a:rPr lang="en-US" altLang="zh-CN" i="1">
                                      <a:latin typeface="Cambria Math" panose="02040503050406030204" pitchFamily="18" charset="0"/>
                                      <a:ea typeface="Cambria Math" panose="02040503050406030204" pitchFamily="18" charset="0"/>
                                    </a:rPr>
                                  </m:ctrlPr>
                                </m:naryPr>
                                <m:sub>
                                  <m:r>
                                    <a:rPr lang="en-US" altLang="zh-CN" b="0" i="1" smtClean="0">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𝑛</m:t>
                                  </m:r>
                                </m:sup>
                                <m:e>
                                  <m:sSubSup>
                                    <m:sSubSupPr>
                                      <m:ctrlPr>
                                        <a:rPr lang="en-US" altLang="zh-CN" i="1">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𝐵</m:t>
                                      </m:r>
                                    </m:e>
                                    <m:sub>
                                      <m:r>
                                        <a:rPr lang="en-US" altLang="zh-CN" b="0" i="1" smtClean="0">
                                          <a:latin typeface="Cambria Math" panose="02040503050406030204" pitchFamily="18" charset="0"/>
                                          <a:ea typeface="Cambria Math" panose="02040503050406030204" pitchFamily="18" charset="0"/>
                                        </a:rPr>
                                        <m:t>𝑗</m:t>
                                      </m:r>
                                    </m:sub>
                                    <m:sup>
                                      <m:r>
                                        <a:rPr lang="en-US" altLang="zh-CN" i="1">
                                          <a:latin typeface="Cambria Math" panose="02040503050406030204" pitchFamily="18" charset="0"/>
                                          <a:ea typeface="Cambria Math" panose="02040503050406030204" pitchFamily="18" charset="0"/>
                                        </a:rPr>
                                        <m:t>2</m:t>
                                      </m:r>
                                    </m:sup>
                                  </m:sSubSup>
                                </m:e>
                              </m:nary>
                            </m:e>
                          </m:rad>
                        </m:den>
                      </m:f>
                    </m:oMath>
                  </m:oMathPara>
                </a14:m>
                <a:endParaRPr lang="zh-CN" altLang="en-US" dirty="0"/>
              </a:p>
            </p:txBody>
          </p:sp>
        </mc:Choice>
        <mc:Fallback xmlns="">
          <p:sp>
            <p:nvSpPr>
              <p:cNvPr id="10" name="文本框 9">
                <a:extLst>
                  <a:ext uri="{FF2B5EF4-FFF2-40B4-BE49-F238E27FC236}">
                    <a16:creationId xmlns:a16="http://schemas.microsoft.com/office/drawing/2014/main" id="{60ADEC6E-59E0-5609-9D81-CFCA6577DE41}"/>
                  </a:ext>
                </a:extLst>
              </p:cNvPr>
              <p:cNvSpPr txBox="1">
                <a:spLocks noRot="1" noChangeAspect="1" noMove="1" noResize="1" noEditPoints="1" noAdjustHandles="1" noChangeArrowheads="1" noChangeShapeType="1" noTextEdit="1"/>
              </p:cNvSpPr>
              <p:nvPr/>
            </p:nvSpPr>
            <p:spPr>
              <a:xfrm>
                <a:off x="6379914" y="2123471"/>
                <a:ext cx="4304833" cy="880626"/>
              </a:xfrm>
              <a:prstGeom prst="rect">
                <a:avLst/>
              </a:prstGeom>
              <a:blipFill>
                <a:blip r:embed="rId5"/>
                <a:stretch>
                  <a:fillRect/>
                </a:stretch>
              </a:blipFill>
            </p:spPr>
            <p:txBody>
              <a:bodyPr/>
              <a:lstStyle/>
              <a:p>
                <a:r>
                  <a:rPr lang="zh-CN" altLang="en-US">
                    <a:noFill/>
                  </a:rPr>
                  <a:t> </a:t>
                </a:r>
              </a:p>
            </p:txBody>
          </p:sp>
        </mc:Fallback>
      </mc:AlternateContent>
      <p:sp>
        <p:nvSpPr>
          <p:cNvPr id="11" name="文本占位符 3">
            <a:extLst>
              <a:ext uri="{FF2B5EF4-FFF2-40B4-BE49-F238E27FC236}">
                <a16:creationId xmlns:a16="http://schemas.microsoft.com/office/drawing/2014/main" id="{C8C1F223-7702-0E7B-D696-DCDEE1AFF081}"/>
              </a:ext>
            </a:extLst>
          </p:cNvPr>
          <p:cNvSpPr txBox="1">
            <a:spLocks/>
          </p:cNvSpPr>
          <p:nvPr/>
        </p:nvSpPr>
        <p:spPr>
          <a:xfrm>
            <a:off x="6314337" y="3022827"/>
            <a:ext cx="4529892" cy="365126"/>
          </a:xfrm>
          <a:prstGeom prst="rect">
            <a:avLst/>
          </a:prstGeom>
        </p:spPr>
        <p:txBody>
          <a:bodyPr rtlCol="0">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向量</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与向量</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B</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的相似性</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4454804-326C-33E9-31F7-C567B913FC76}"/>
                  </a:ext>
                </a:extLst>
              </p:cNvPr>
              <p:cNvSpPr txBox="1"/>
              <p:nvPr/>
            </p:nvSpPr>
            <p:spPr>
              <a:xfrm>
                <a:off x="6426866" y="3429000"/>
                <a:ext cx="5185459" cy="6422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cos</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𝜃</m:t>
                              </m:r>
                            </m:e>
                            <m:sub>
                              <m:r>
                                <a:rPr lang="en-US" altLang="zh-CN" b="0" i="1" smtClean="0">
                                  <a:latin typeface="Cambria Math" panose="02040503050406030204" pitchFamily="18" charset="0"/>
                                </a:rPr>
                                <m:t>𝐴𝐵</m:t>
                              </m:r>
                            </m:sub>
                          </m:sSub>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1.5∗2.0+1.5∗1.0</m:t>
                          </m:r>
                        </m:num>
                        <m:den>
                          <m:rad>
                            <m:radPr>
                              <m:degHide m:val="on"/>
                              <m:ctrlPr>
                                <a:rPr lang="en-US" altLang="zh-CN" i="1" smtClean="0">
                                  <a:latin typeface="Cambria Math" panose="02040503050406030204" pitchFamily="18" charset="0"/>
                                  <a:ea typeface="Cambria Math" panose="02040503050406030204" pitchFamily="18" charset="0"/>
                                </a:rPr>
                              </m:ctrlPr>
                            </m:radPr>
                            <m:deg/>
                            <m:e>
                              <m:d>
                                <m:dPr>
                                  <m:ctrlPr>
                                    <a:rPr lang="en-US" altLang="zh-CN" i="1" smtClean="0">
                                      <a:latin typeface="Cambria Math" panose="02040503050406030204" pitchFamily="18" charset="0"/>
                                      <a:ea typeface="Cambria Math" panose="02040503050406030204" pitchFamily="18" charset="0"/>
                                    </a:rPr>
                                  </m:ctrlPr>
                                </m:dPr>
                                <m:e>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1.5</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1.5</m:t>
                                      </m:r>
                                    </m:e>
                                    <m:sup>
                                      <m:r>
                                        <a:rPr lang="en-US" altLang="zh-CN" i="1">
                                          <a:latin typeface="Cambria Math" panose="02040503050406030204" pitchFamily="18" charset="0"/>
                                          <a:ea typeface="Cambria Math" panose="02040503050406030204" pitchFamily="18" charset="0"/>
                                        </a:rPr>
                                        <m:t>2</m:t>
                                      </m:r>
                                    </m:sup>
                                  </m:sSup>
                                </m:e>
                              </m:d>
                            </m:e>
                          </m:rad>
                          <m:r>
                            <a:rPr lang="en-US" altLang="zh-CN" i="1">
                              <a:latin typeface="Cambria Math" panose="02040503050406030204" pitchFamily="18" charset="0"/>
                              <a:ea typeface="Cambria Math" panose="02040503050406030204" pitchFamily="18" charset="0"/>
                            </a:rPr>
                            <m:t>∙</m:t>
                          </m:r>
                          <m:rad>
                            <m:radPr>
                              <m:degHide m:val="on"/>
                              <m:ctrlPr>
                                <a:rPr lang="en-US" altLang="zh-CN" i="1">
                                  <a:latin typeface="Cambria Math" panose="02040503050406030204" pitchFamily="18" charset="0"/>
                                  <a:ea typeface="Cambria Math" panose="02040503050406030204" pitchFamily="18" charset="0"/>
                                </a:rPr>
                              </m:ctrlPr>
                            </m:radPr>
                            <m:deg/>
                            <m:e>
                              <m:d>
                                <m:dPr>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1.5</m:t>
                                      </m:r>
                                    </m:e>
                                    <m:sup>
                                      <m:r>
                                        <a:rPr lang="en-US" altLang="zh-CN" i="1">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1.5</m:t>
                                      </m:r>
                                    </m:e>
                                    <m:sup>
                                      <m:r>
                                        <a:rPr lang="en-US" altLang="zh-CN" i="1">
                                          <a:latin typeface="Cambria Math" panose="02040503050406030204" pitchFamily="18" charset="0"/>
                                          <a:ea typeface="Cambria Math" panose="02040503050406030204" pitchFamily="18" charset="0"/>
                                        </a:rPr>
                                        <m:t>2</m:t>
                                      </m:r>
                                    </m:sup>
                                  </m:sSup>
                                </m:e>
                              </m:d>
                            </m:e>
                          </m:rad>
                        </m:den>
                      </m:f>
                      <m:r>
                        <a:rPr lang="en-US" altLang="zh-CN" b="0" i="1" smtClean="0">
                          <a:latin typeface="Cambria Math" panose="02040503050406030204" pitchFamily="18" charset="0"/>
                        </a:rPr>
                        <m:t>=0.948</m:t>
                      </m:r>
                    </m:oMath>
                  </m:oMathPara>
                </a14:m>
                <a:endParaRPr lang="zh-CN" altLang="en-US" dirty="0"/>
              </a:p>
            </p:txBody>
          </p:sp>
        </mc:Choice>
        <mc:Fallback xmlns="">
          <p:sp>
            <p:nvSpPr>
              <p:cNvPr id="12" name="文本框 11">
                <a:extLst>
                  <a:ext uri="{FF2B5EF4-FFF2-40B4-BE49-F238E27FC236}">
                    <a16:creationId xmlns:a16="http://schemas.microsoft.com/office/drawing/2014/main" id="{B4454804-326C-33E9-31F7-C567B913FC76}"/>
                  </a:ext>
                </a:extLst>
              </p:cNvPr>
              <p:cNvSpPr txBox="1">
                <a:spLocks noRot="1" noChangeAspect="1" noMove="1" noResize="1" noEditPoints="1" noAdjustHandles="1" noChangeArrowheads="1" noChangeShapeType="1" noTextEdit="1"/>
              </p:cNvSpPr>
              <p:nvPr/>
            </p:nvSpPr>
            <p:spPr>
              <a:xfrm>
                <a:off x="6426866" y="3429000"/>
                <a:ext cx="5185459" cy="64229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F3E2784-2824-9179-B556-5AE23D56C230}"/>
                  </a:ext>
                </a:extLst>
              </p:cNvPr>
              <p:cNvSpPr txBox="1"/>
              <p:nvPr/>
            </p:nvSpPr>
            <p:spPr>
              <a:xfrm>
                <a:off x="6426866" y="4204855"/>
                <a:ext cx="16988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m:rPr>
                          <m:sty m:val="p"/>
                        </m:rPr>
                        <a:rPr lang="en-US" altLang="zh-CN" i="1">
                          <a:latin typeface="Cambria Math" panose="02040503050406030204" pitchFamily="18" charset="0"/>
                        </a:rPr>
                        <m:t>ngle</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𝜃</m:t>
                          </m:r>
                        </m:e>
                        <m:sub>
                          <m:r>
                            <a:rPr lang="en-US" altLang="zh-CN" b="0" i="1" smtClean="0">
                              <a:latin typeface="Cambria Math" panose="02040503050406030204" pitchFamily="18" charset="0"/>
                            </a:rPr>
                            <m:t>𝐴𝐵</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18</m:t>
                          </m:r>
                        </m:e>
                        <m:sup>
                          <m:r>
                            <a:rPr lang="en-US" altLang="zh-CN" b="0" i="1" smtClean="0">
                              <a:latin typeface="Cambria Math" panose="02040503050406030204" pitchFamily="18" charset="0"/>
                            </a:rPr>
                            <m:t>𝑜</m:t>
                          </m:r>
                        </m:sup>
                      </m:sSup>
                    </m:oMath>
                  </m:oMathPara>
                </a14:m>
                <a:endParaRPr lang="zh-CN" altLang="en-US" dirty="0"/>
              </a:p>
            </p:txBody>
          </p:sp>
        </mc:Choice>
        <mc:Fallback xmlns="">
          <p:sp>
            <p:nvSpPr>
              <p:cNvPr id="15" name="文本框 14">
                <a:extLst>
                  <a:ext uri="{FF2B5EF4-FFF2-40B4-BE49-F238E27FC236}">
                    <a16:creationId xmlns:a16="http://schemas.microsoft.com/office/drawing/2014/main" id="{CF3E2784-2824-9179-B556-5AE23D56C230}"/>
                  </a:ext>
                </a:extLst>
              </p:cNvPr>
              <p:cNvSpPr txBox="1">
                <a:spLocks noRot="1" noChangeAspect="1" noMove="1" noResize="1" noEditPoints="1" noAdjustHandles="1" noChangeArrowheads="1" noChangeShapeType="1" noTextEdit="1"/>
              </p:cNvSpPr>
              <p:nvPr/>
            </p:nvSpPr>
            <p:spPr>
              <a:xfrm>
                <a:off x="6426866" y="4204855"/>
                <a:ext cx="1698863" cy="276999"/>
              </a:xfrm>
              <a:prstGeom prst="rect">
                <a:avLst/>
              </a:prstGeom>
              <a:blipFill>
                <a:blip r:embed="rId7"/>
                <a:stretch>
                  <a:fillRect l="-2151" b="-37778"/>
                </a:stretch>
              </a:blipFill>
            </p:spPr>
            <p:txBody>
              <a:bodyPr/>
              <a:lstStyle/>
              <a:p>
                <a:r>
                  <a:rPr lang="zh-CN" altLang="en-US">
                    <a:noFill/>
                  </a:rPr>
                  <a:t> </a:t>
                </a:r>
              </a:p>
            </p:txBody>
          </p:sp>
        </mc:Fallback>
      </mc:AlternateContent>
      <p:sp>
        <p:nvSpPr>
          <p:cNvPr id="16" name="文本占位符 3">
            <a:extLst>
              <a:ext uri="{FF2B5EF4-FFF2-40B4-BE49-F238E27FC236}">
                <a16:creationId xmlns:a16="http://schemas.microsoft.com/office/drawing/2014/main" id="{7CBA6217-331C-B51E-00AA-8016D99EABD3}"/>
              </a:ext>
            </a:extLst>
          </p:cNvPr>
          <p:cNvSpPr txBox="1">
            <a:spLocks/>
          </p:cNvSpPr>
          <p:nvPr/>
        </p:nvSpPr>
        <p:spPr>
          <a:xfrm>
            <a:off x="6385097" y="4665917"/>
            <a:ext cx="4529892" cy="365126"/>
          </a:xfrm>
          <a:prstGeom prst="rect">
            <a:avLst/>
          </a:prstGeom>
        </p:spPr>
        <p:txBody>
          <a:bodyPr rtlCol="0">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向量</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与向量</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C</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的相似性</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3330027-6871-BEEB-9E33-89EA543934F4}"/>
                  </a:ext>
                </a:extLst>
              </p:cNvPr>
              <p:cNvSpPr txBox="1"/>
              <p:nvPr/>
            </p:nvSpPr>
            <p:spPr>
              <a:xfrm>
                <a:off x="6497626" y="5072090"/>
                <a:ext cx="5350247" cy="6422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cos</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𝜃</m:t>
                              </m:r>
                            </m:e>
                            <m:sub>
                              <m:r>
                                <a:rPr lang="en-US" altLang="zh-CN" b="0" i="1" smtClean="0">
                                  <a:latin typeface="Cambria Math" panose="02040503050406030204" pitchFamily="18" charset="0"/>
                                </a:rPr>
                                <m:t>𝐴𝐶</m:t>
                              </m:r>
                            </m:sub>
                          </m:sSub>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1.5∗−1.0+1.5∗−0.5</m:t>
                          </m:r>
                        </m:num>
                        <m:den>
                          <m:rad>
                            <m:radPr>
                              <m:degHide m:val="on"/>
                              <m:ctrlPr>
                                <a:rPr lang="en-US" altLang="zh-CN" i="1" smtClean="0">
                                  <a:latin typeface="Cambria Math" panose="02040503050406030204" pitchFamily="18" charset="0"/>
                                  <a:ea typeface="Cambria Math" panose="02040503050406030204" pitchFamily="18" charset="0"/>
                                </a:rPr>
                              </m:ctrlPr>
                            </m:radPr>
                            <m:deg/>
                            <m:e>
                              <m:d>
                                <m:dPr>
                                  <m:ctrlPr>
                                    <a:rPr lang="en-US" altLang="zh-CN" i="1" smtClean="0">
                                      <a:latin typeface="Cambria Math" panose="02040503050406030204" pitchFamily="18" charset="0"/>
                                      <a:ea typeface="Cambria Math" panose="02040503050406030204" pitchFamily="18" charset="0"/>
                                    </a:rPr>
                                  </m:ctrlPr>
                                </m:dPr>
                                <m:e>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1.5</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1.5</m:t>
                                      </m:r>
                                    </m:e>
                                    <m:sup>
                                      <m:r>
                                        <a:rPr lang="en-US" altLang="zh-CN" i="1">
                                          <a:latin typeface="Cambria Math" panose="02040503050406030204" pitchFamily="18" charset="0"/>
                                          <a:ea typeface="Cambria Math" panose="02040503050406030204" pitchFamily="18" charset="0"/>
                                        </a:rPr>
                                        <m:t>2</m:t>
                                      </m:r>
                                    </m:sup>
                                  </m:sSup>
                                </m:e>
                              </m:d>
                            </m:e>
                          </m:rad>
                          <m:r>
                            <a:rPr lang="en-US" altLang="zh-CN" i="1">
                              <a:latin typeface="Cambria Math" panose="02040503050406030204" pitchFamily="18" charset="0"/>
                              <a:ea typeface="Cambria Math" panose="02040503050406030204" pitchFamily="18" charset="0"/>
                            </a:rPr>
                            <m:t>∙</m:t>
                          </m:r>
                          <m:rad>
                            <m:radPr>
                              <m:degHide m:val="on"/>
                              <m:ctrlPr>
                                <a:rPr lang="en-US" altLang="zh-CN" i="1">
                                  <a:latin typeface="Cambria Math" panose="02040503050406030204" pitchFamily="18" charset="0"/>
                                  <a:ea typeface="Cambria Math" panose="02040503050406030204" pitchFamily="18" charset="0"/>
                                </a:rPr>
                              </m:ctrlPr>
                            </m:radPr>
                            <m:deg/>
                            <m:e>
                              <m:d>
                                <m:dPr>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0</m:t>
                                      </m:r>
                                    </m:e>
                                    <m:sup>
                                      <m:r>
                                        <a:rPr lang="en-US" altLang="zh-CN" i="1">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0</m:t>
                                      </m:r>
                                      <m:r>
                                        <a:rPr lang="en-US" altLang="zh-CN" i="1">
                                          <a:latin typeface="Cambria Math" panose="02040503050406030204" pitchFamily="18" charset="0"/>
                                          <a:ea typeface="Cambria Math" panose="02040503050406030204" pitchFamily="18" charset="0"/>
                                        </a:rPr>
                                        <m:t>.5</m:t>
                                      </m:r>
                                    </m:e>
                                    <m:sup>
                                      <m:r>
                                        <a:rPr lang="en-US" altLang="zh-CN" i="1">
                                          <a:latin typeface="Cambria Math" panose="02040503050406030204" pitchFamily="18" charset="0"/>
                                          <a:ea typeface="Cambria Math" panose="02040503050406030204" pitchFamily="18" charset="0"/>
                                        </a:rPr>
                                        <m:t>2</m:t>
                                      </m:r>
                                    </m:sup>
                                  </m:sSup>
                                </m:e>
                              </m:d>
                            </m:e>
                          </m:rad>
                        </m:den>
                      </m:f>
                      <m:r>
                        <a:rPr lang="en-US" altLang="zh-CN" b="0" i="1" smtClean="0">
                          <a:latin typeface="Cambria Math" panose="02040503050406030204" pitchFamily="18" charset="0"/>
                        </a:rPr>
                        <m:t>=−0.948</m:t>
                      </m:r>
                    </m:oMath>
                  </m:oMathPara>
                </a14:m>
                <a:endParaRPr lang="zh-CN" altLang="en-US" dirty="0"/>
              </a:p>
            </p:txBody>
          </p:sp>
        </mc:Choice>
        <mc:Fallback xmlns="">
          <p:sp>
            <p:nvSpPr>
              <p:cNvPr id="17" name="文本框 16">
                <a:extLst>
                  <a:ext uri="{FF2B5EF4-FFF2-40B4-BE49-F238E27FC236}">
                    <a16:creationId xmlns:a16="http://schemas.microsoft.com/office/drawing/2014/main" id="{13330027-6871-BEEB-9E33-89EA543934F4}"/>
                  </a:ext>
                </a:extLst>
              </p:cNvPr>
              <p:cNvSpPr txBox="1">
                <a:spLocks noRot="1" noChangeAspect="1" noMove="1" noResize="1" noEditPoints="1" noAdjustHandles="1" noChangeArrowheads="1" noChangeShapeType="1" noTextEdit="1"/>
              </p:cNvSpPr>
              <p:nvPr/>
            </p:nvSpPr>
            <p:spPr>
              <a:xfrm>
                <a:off x="6497626" y="5072090"/>
                <a:ext cx="5350247" cy="64229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5EFB60A-E63A-97C6-C4A8-AB569E112747}"/>
                  </a:ext>
                </a:extLst>
              </p:cNvPr>
              <p:cNvSpPr txBox="1"/>
              <p:nvPr/>
            </p:nvSpPr>
            <p:spPr>
              <a:xfrm>
                <a:off x="6497626" y="5847945"/>
                <a:ext cx="17674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m:rPr>
                          <m:sty m:val="p"/>
                        </m:rPr>
                        <a:rPr lang="en-US" altLang="zh-CN" i="1">
                          <a:latin typeface="Cambria Math" panose="02040503050406030204" pitchFamily="18" charset="0"/>
                        </a:rPr>
                        <m:t>ngle</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𝐴</m:t>
                          </m:r>
                          <m:r>
                            <a:rPr lang="en-US" altLang="zh-CN" b="0" i="1" smtClean="0">
                              <a:latin typeface="Cambria Math" panose="02040503050406030204" pitchFamily="18" charset="0"/>
                            </a:rPr>
                            <m:t>𝐶</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161</m:t>
                          </m:r>
                        </m:e>
                        <m:sup>
                          <m:r>
                            <a:rPr lang="en-US" altLang="zh-CN" b="0" i="1" smtClean="0">
                              <a:latin typeface="Cambria Math" panose="02040503050406030204" pitchFamily="18" charset="0"/>
                            </a:rPr>
                            <m:t>𝑜</m:t>
                          </m:r>
                        </m:sup>
                      </m:sSup>
                    </m:oMath>
                  </m:oMathPara>
                </a14:m>
                <a:endParaRPr lang="zh-CN" altLang="en-US" dirty="0"/>
              </a:p>
            </p:txBody>
          </p:sp>
        </mc:Choice>
        <mc:Fallback xmlns="">
          <p:sp>
            <p:nvSpPr>
              <p:cNvPr id="18" name="文本框 17">
                <a:extLst>
                  <a:ext uri="{FF2B5EF4-FFF2-40B4-BE49-F238E27FC236}">
                    <a16:creationId xmlns:a16="http://schemas.microsoft.com/office/drawing/2014/main" id="{A5EFB60A-E63A-97C6-C4A8-AB569E112747}"/>
                  </a:ext>
                </a:extLst>
              </p:cNvPr>
              <p:cNvSpPr txBox="1">
                <a:spLocks noRot="1" noChangeAspect="1" noMove="1" noResize="1" noEditPoints="1" noAdjustHandles="1" noChangeArrowheads="1" noChangeShapeType="1" noTextEdit="1"/>
              </p:cNvSpPr>
              <p:nvPr/>
            </p:nvSpPr>
            <p:spPr>
              <a:xfrm>
                <a:off x="6497626" y="5847945"/>
                <a:ext cx="1767472" cy="276999"/>
              </a:xfrm>
              <a:prstGeom prst="rect">
                <a:avLst/>
              </a:prstGeom>
              <a:blipFill>
                <a:blip r:embed="rId9"/>
                <a:stretch>
                  <a:fillRect l="-2414" b="-34783"/>
                </a:stretch>
              </a:blipFill>
            </p:spPr>
            <p:txBody>
              <a:bodyPr/>
              <a:lstStyle/>
              <a:p>
                <a:r>
                  <a:rPr lang="zh-CN" altLang="en-US">
                    <a:noFill/>
                  </a:rPr>
                  <a:t> </a:t>
                </a:r>
              </a:p>
            </p:txBody>
          </p:sp>
        </mc:Fallback>
      </mc:AlternateContent>
      <p:sp>
        <p:nvSpPr>
          <p:cNvPr id="19" name="标题 2">
            <a:extLst>
              <a:ext uri="{FF2B5EF4-FFF2-40B4-BE49-F238E27FC236}">
                <a16:creationId xmlns:a16="http://schemas.microsoft.com/office/drawing/2014/main" id="{678B4FE9-3C3C-8697-7AFD-05DFFD78A95E}"/>
              </a:ext>
            </a:extLst>
          </p:cNvPr>
          <p:cNvSpPr txBox="1">
            <a:spLocks/>
          </p:cNvSpPr>
          <p:nvPr/>
        </p:nvSpPr>
        <p:spPr>
          <a:xfrm>
            <a:off x="505862" y="2190749"/>
            <a:ext cx="3634059"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800" cap="none" dirty="0">
                <a:solidFill>
                  <a:srgbClr val="CE7242"/>
                </a:solidFill>
              </a:rPr>
              <a:t>(1)	</a:t>
            </a:r>
            <a:r>
              <a:rPr lang="zh-CN" altLang="en-US" sz="1800" cap="none" dirty="0">
                <a:solidFill>
                  <a:srgbClr val="CE7242"/>
                </a:solidFill>
              </a:rPr>
              <a:t>余弦相似性</a:t>
            </a:r>
            <a:endParaRPr lang="zh-cn" sz="1800" cap="none" dirty="0">
              <a:solidFill>
                <a:srgbClr val="CE7242"/>
              </a:solidFill>
            </a:endParaRPr>
          </a:p>
        </p:txBody>
      </p:sp>
      <p:pic>
        <p:nvPicPr>
          <p:cNvPr id="21" name="图片 20">
            <a:extLst>
              <a:ext uri="{FF2B5EF4-FFF2-40B4-BE49-F238E27FC236}">
                <a16:creationId xmlns:a16="http://schemas.microsoft.com/office/drawing/2014/main" id="{AEFFCAF3-213D-3BC6-4732-8EA0A89089D9}"/>
              </a:ext>
            </a:extLst>
          </p:cNvPr>
          <p:cNvPicPr>
            <a:picLocks noChangeAspect="1"/>
          </p:cNvPicPr>
          <p:nvPr/>
        </p:nvPicPr>
        <p:blipFill>
          <a:blip r:embed="rId10"/>
          <a:stretch>
            <a:fillRect/>
          </a:stretch>
        </p:blipFill>
        <p:spPr>
          <a:xfrm>
            <a:off x="635260" y="2563784"/>
            <a:ext cx="5105400" cy="4083050"/>
          </a:xfrm>
          <a:prstGeom prst="rect">
            <a:avLst/>
          </a:prstGeom>
        </p:spPr>
      </p:pic>
      <p:sp>
        <p:nvSpPr>
          <p:cNvPr id="22" name="文本占位符 3">
            <a:extLst>
              <a:ext uri="{FF2B5EF4-FFF2-40B4-BE49-F238E27FC236}">
                <a16:creationId xmlns:a16="http://schemas.microsoft.com/office/drawing/2014/main" id="{44611CD3-72F9-86CB-01CD-2762D47FD3D1}"/>
              </a:ext>
            </a:extLst>
          </p:cNvPr>
          <p:cNvSpPr txBox="1">
            <a:spLocks/>
          </p:cNvSpPr>
          <p:nvPr/>
        </p:nvSpPr>
        <p:spPr>
          <a:xfrm>
            <a:off x="6426866" y="6241351"/>
            <a:ext cx="4529892" cy="365126"/>
          </a:xfrm>
          <a:prstGeom prst="rect">
            <a:avLst/>
          </a:prstGeom>
        </p:spPr>
        <p:txBody>
          <a:bodyPr rtlCol="0">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余弦相似性存在什么问题？</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5" name="Footer Placeholder 4">
            <a:extLst>
              <a:ext uri="{FF2B5EF4-FFF2-40B4-BE49-F238E27FC236}">
                <a16:creationId xmlns:a16="http://schemas.microsoft.com/office/drawing/2014/main" id="{B5BC6C7F-D9C1-7C9A-5829-A99D58D4D4F3}"/>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Tree>
    <p:extLst>
      <p:ext uri="{BB962C8B-B14F-4D97-AF65-F5344CB8AC3E}">
        <p14:creationId xmlns:p14="http://schemas.microsoft.com/office/powerpoint/2010/main" val="3194927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rtlCol="0"/>
          <a:lstStyle/>
          <a:p>
            <a:pPr rtl="0"/>
            <a:fld id="{3A98EE3D-8CD1-4C3F-BD1C-C98C9596463C}" type="slidenum">
              <a:rPr lang="en-US" altLang="zh-CN" smtClean="0"/>
              <a:t>9</a:t>
            </a:fld>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0ADEC6E-59E0-5609-9D81-CFCA6577DE41}"/>
                  </a:ext>
                </a:extLst>
              </p:cNvPr>
              <p:cNvSpPr txBox="1"/>
              <p:nvPr/>
            </p:nvSpPr>
            <p:spPr>
              <a:xfrm>
                <a:off x="6379914" y="2123471"/>
                <a:ext cx="4304833" cy="8806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cos</m:t>
                      </m:r>
                      <m:d>
                        <m:dPr>
                          <m:ctrlPr>
                            <a:rPr lang="en-US" altLang="zh-CN" i="1" smtClean="0">
                              <a:latin typeface="Cambria Math" panose="02040503050406030204" pitchFamily="18" charset="0"/>
                            </a:rPr>
                          </m:ctrlPr>
                        </m:dPr>
                        <m:e>
                          <m:r>
                            <a:rPr lang="zh-CN" altLang="en-US" i="1" smtClean="0">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num>
                        <m:den>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𝐵</m:t>
                              </m:r>
                            </m:e>
                          </m:d>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num>
                        <m:den>
                          <m:rad>
                            <m:radPr>
                              <m:degHide m:val="on"/>
                              <m:ctrlPr>
                                <a:rPr lang="en-US" altLang="zh-CN" i="1" smtClean="0">
                                  <a:latin typeface="Cambria Math" panose="02040503050406030204" pitchFamily="18" charset="0"/>
                                  <a:ea typeface="Cambria Math" panose="02040503050406030204" pitchFamily="18" charset="0"/>
                                </a:rPr>
                              </m:ctrlPr>
                            </m:radPr>
                            <m:deg/>
                            <m:e>
                              <m:nary>
                                <m:naryPr>
                                  <m:chr m:val="∑"/>
                                  <m:limLoc m:val="subSup"/>
                                  <m:ctrlPr>
                                    <a:rPr lang="en-US" altLang="zh-CN" i="1" smtClean="0">
                                      <a:latin typeface="Cambria Math" panose="02040503050406030204" pitchFamily="18" charset="0"/>
                                      <a:ea typeface="Cambria Math" panose="02040503050406030204" pitchFamily="18" charset="0"/>
                                    </a:rPr>
                                  </m:ctrlPr>
                                </m:naryPr>
                                <m:sub>
                                  <m:r>
                                    <m:rPr>
                                      <m:brk m:alnAt="25"/>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𝑛</m:t>
                                  </m:r>
                                </m:sup>
                                <m:e>
                                  <m:sSubSup>
                                    <m:sSubSupPr>
                                      <m:ctrlPr>
                                        <a:rPr lang="en-US" altLang="zh-CN"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𝐴</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2</m:t>
                                      </m:r>
                                    </m:sup>
                                  </m:sSubSup>
                                </m:e>
                              </m:nary>
                            </m:e>
                          </m:rad>
                          <m:r>
                            <a:rPr lang="en-US" altLang="zh-CN" i="1">
                              <a:latin typeface="Cambria Math" panose="02040503050406030204" pitchFamily="18" charset="0"/>
                              <a:ea typeface="Cambria Math" panose="02040503050406030204" pitchFamily="18" charset="0"/>
                            </a:rPr>
                            <m:t>∙</m:t>
                          </m:r>
                          <m:rad>
                            <m:radPr>
                              <m:degHide m:val="on"/>
                              <m:ctrlPr>
                                <a:rPr lang="en-US" altLang="zh-CN" i="1">
                                  <a:latin typeface="Cambria Math" panose="02040503050406030204" pitchFamily="18" charset="0"/>
                                  <a:ea typeface="Cambria Math" panose="02040503050406030204" pitchFamily="18" charset="0"/>
                                </a:rPr>
                              </m:ctrlPr>
                            </m:radPr>
                            <m:deg/>
                            <m:e>
                              <m:nary>
                                <m:naryPr>
                                  <m:chr m:val="∑"/>
                                  <m:limLoc m:val="subSup"/>
                                  <m:ctrlPr>
                                    <a:rPr lang="en-US" altLang="zh-CN" i="1">
                                      <a:latin typeface="Cambria Math" panose="02040503050406030204" pitchFamily="18" charset="0"/>
                                      <a:ea typeface="Cambria Math" panose="02040503050406030204" pitchFamily="18" charset="0"/>
                                    </a:rPr>
                                  </m:ctrlPr>
                                </m:naryPr>
                                <m:sub>
                                  <m:r>
                                    <a:rPr lang="en-US" altLang="zh-CN" b="0" i="1" smtClean="0">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𝑛</m:t>
                                  </m:r>
                                </m:sup>
                                <m:e>
                                  <m:sSubSup>
                                    <m:sSubSupPr>
                                      <m:ctrlPr>
                                        <a:rPr lang="en-US" altLang="zh-CN" i="1">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𝐵</m:t>
                                      </m:r>
                                    </m:e>
                                    <m:sub>
                                      <m:r>
                                        <a:rPr lang="en-US" altLang="zh-CN" b="0" i="1" smtClean="0">
                                          <a:latin typeface="Cambria Math" panose="02040503050406030204" pitchFamily="18" charset="0"/>
                                          <a:ea typeface="Cambria Math" panose="02040503050406030204" pitchFamily="18" charset="0"/>
                                        </a:rPr>
                                        <m:t>𝑗</m:t>
                                      </m:r>
                                    </m:sub>
                                    <m:sup>
                                      <m:r>
                                        <a:rPr lang="en-US" altLang="zh-CN" i="1">
                                          <a:latin typeface="Cambria Math" panose="02040503050406030204" pitchFamily="18" charset="0"/>
                                          <a:ea typeface="Cambria Math" panose="02040503050406030204" pitchFamily="18" charset="0"/>
                                        </a:rPr>
                                        <m:t>2</m:t>
                                      </m:r>
                                    </m:sup>
                                  </m:sSubSup>
                                </m:e>
                              </m:nary>
                            </m:e>
                          </m:rad>
                        </m:den>
                      </m:f>
                    </m:oMath>
                  </m:oMathPara>
                </a14:m>
                <a:endParaRPr lang="zh-CN" altLang="en-US" dirty="0"/>
              </a:p>
            </p:txBody>
          </p:sp>
        </mc:Choice>
        <mc:Fallback xmlns="">
          <p:sp>
            <p:nvSpPr>
              <p:cNvPr id="10" name="文本框 9">
                <a:extLst>
                  <a:ext uri="{FF2B5EF4-FFF2-40B4-BE49-F238E27FC236}">
                    <a16:creationId xmlns:a16="http://schemas.microsoft.com/office/drawing/2014/main" id="{60ADEC6E-59E0-5609-9D81-CFCA6577DE41}"/>
                  </a:ext>
                </a:extLst>
              </p:cNvPr>
              <p:cNvSpPr txBox="1">
                <a:spLocks noRot="1" noChangeAspect="1" noMove="1" noResize="1" noEditPoints="1" noAdjustHandles="1" noChangeArrowheads="1" noChangeShapeType="1" noTextEdit="1"/>
              </p:cNvSpPr>
              <p:nvPr/>
            </p:nvSpPr>
            <p:spPr>
              <a:xfrm>
                <a:off x="6379914" y="2123471"/>
                <a:ext cx="4304833" cy="88062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占位符 3">
                <a:extLst>
                  <a:ext uri="{FF2B5EF4-FFF2-40B4-BE49-F238E27FC236}">
                    <a16:creationId xmlns:a16="http://schemas.microsoft.com/office/drawing/2014/main" id="{C8C1F223-7702-0E7B-D696-DCDEE1AFF081}"/>
                  </a:ext>
                </a:extLst>
              </p:cNvPr>
              <p:cNvSpPr txBox="1">
                <a:spLocks/>
              </p:cNvSpPr>
              <p:nvPr/>
            </p:nvSpPr>
            <p:spPr>
              <a:xfrm>
                <a:off x="6314337" y="3022827"/>
                <a:ext cx="5105400" cy="365126"/>
              </a:xfrm>
              <a:prstGeom prst="rect">
                <a:avLst/>
              </a:prstGeom>
            </p:spPr>
            <p:txBody>
              <a:bodyPr rtlCol="0">
                <a:normAutofit fontScale="85000" lnSpcReduction="10000"/>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16000" indent="-216000">
                  <a:buFont typeface="Wingdings" panose="05000000000000000000" pitchFamily="2" charset="2"/>
                  <a:buChar char="§"/>
                </a:pP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向量</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与向量</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B</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的相似性和向量</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与向量</a:t>
                </a:r>
                <a14:m>
                  <m:oMath xmlns:m="http://schemas.openxmlformats.org/officeDocument/2006/math">
                    <m:r>
                      <a:rPr lang="en-US" altLang="zh-CN" sz="1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r>
                      <a:rPr lang="en-US" altLang="zh-CN" sz="1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的相似性一致，似乎不合理</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mc:Choice>
        <mc:Fallback xmlns="">
          <p:sp>
            <p:nvSpPr>
              <p:cNvPr id="11" name="文本占位符 3">
                <a:extLst>
                  <a:ext uri="{FF2B5EF4-FFF2-40B4-BE49-F238E27FC236}">
                    <a16:creationId xmlns:a16="http://schemas.microsoft.com/office/drawing/2014/main" id="{C8C1F223-7702-0E7B-D696-DCDEE1AFF081}"/>
                  </a:ext>
                </a:extLst>
              </p:cNvPr>
              <p:cNvSpPr txBox="1">
                <a:spLocks noRot="1" noChangeAspect="1" noMove="1" noResize="1" noEditPoints="1" noAdjustHandles="1" noChangeArrowheads="1" noChangeShapeType="1" noTextEdit="1"/>
              </p:cNvSpPr>
              <p:nvPr/>
            </p:nvSpPr>
            <p:spPr>
              <a:xfrm>
                <a:off x="6314337" y="3022827"/>
                <a:ext cx="5105400" cy="365126"/>
              </a:xfrm>
              <a:prstGeom prst="rect">
                <a:avLst/>
              </a:prstGeom>
              <a:blipFill>
                <a:blip r:embed="rId6"/>
                <a:stretch>
                  <a:fillRect t="-6667"/>
                </a:stretch>
              </a:blipFill>
            </p:spPr>
            <p:txBody>
              <a:bodyPr/>
              <a:lstStyle/>
              <a:p>
                <a:r>
                  <a:rPr lang="zh-CN" altLang="en-US">
                    <a:noFill/>
                  </a:rPr>
                  <a:t> </a:t>
                </a:r>
              </a:p>
            </p:txBody>
          </p:sp>
        </mc:Fallback>
      </mc:AlternateContent>
      <p:sp>
        <p:nvSpPr>
          <p:cNvPr id="19" name="标题 2">
            <a:extLst>
              <a:ext uri="{FF2B5EF4-FFF2-40B4-BE49-F238E27FC236}">
                <a16:creationId xmlns:a16="http://schemas.microsoft.com/office/drawing/2014/main" id="{678B4FE9-3C3C-8697-7AFD-05DFFD78A95E}"/>
              </a:ext>
            </a:extLst>
          </p:cNvPr>
          <p:cNvSpPr txBox="1">
            <a:spLocks/>
          </p:cNvSpPr>
          <p:nvPr/>
        </p:nvSpPr>
        <p:spPr>
          <a:xfrm>
            <a:off x="505862" y="2190749"/>
            <a:ext cx="3634059" cy="409575"/>
          </a:xfrm>
          <a:prstGeom prst="rect">
            <a:avLst/>
          </a:prstGeom>
          <a:ln>
            <a:noFill/>
          </a:ln>
        </p:spPr>
        <p:txBody>
          <a:bodyPr vert="horz" lIns="91440" tIns="45720" rIns="91440" bIns="45720" rtlCol="0" anchor="b">
            <a:normAutofit/>
          </a:bodyPr>
          <a:lstStyle>
            <a:lvl1pPr algn="l" defTabSz="457200" rtl="0" eaLnBrk="1" latinLnBrk="0" hangingPunct="1">
              <a:spcBef>
                <a:spcPct val="0"/>
              </a:spcBef>
              <a:buNone/>
              <a:defRPr sz="2800" b="0" kern="1200" cap="all" baseline="0">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800" cap="none" dirty="0">
                <a:solidFill>
                  <a:srgbClr val="CE7242"/>
                </a:solidFill>
              </a:rPr>
              <a:t>(1)	</a:t>
            </a:r>
            <a:r>
              <a:rPr lang="zh-CN" altLang="en-US" sz="1800" cap="none" dirty="0">
                <a:solidFill>
                  <a:srgbClr val="CE7242"/>
                </a:solidFill>
              </a:rPr>
              <a:t>余弦相似性</a:t>
            </a:r>
            <a:endParaRPr lang="zh-cn" sz="1800" cap="none" dirty="0">
              <a:solidFill>
                <a:srgbClr val="CE7242"/>
              </a:solidFill>
            </a:endParaRPr>
          </a:p>
        </p:txBody>
      </p:sp>
      <p:pic>
        <p:nvPicPr>
          <p:cNvPr id="8" name="图片 7">
            <a:extLst>
              <a:ext uri="{FF2B5EF4-FFF2-40B4-BE49-F238E27FC236}">
                <a16:creationId xmlns:a16="http://schemas.microsoft.com/office/drawing/2014/main" id="{5E663BF0-2E6E-8C1D-8671-8F6AFB0F7E2C}"/>
              </a:ext>
            </a:extLst>
          </p:cNvPr>
          <p:cNvPicPr>
            <a:picLocks noChangeAspect="1"/>
          </p:cNvPicPr>
          <p:nvPr/>
        </p:nvPicPr>
        <p:blipFill>
          <a:blip r:embed="rId7"/>
          <a:stretch>
            <a:fillRect/>
          </a:stretch>
        </p:blipFill>
        <p:spPr>
          <a:xfrm>
            <a:off x="706739" y="2624392"/>
            <a:ext cx="5105400" cy="4083050"/>
          </a:xfrm>
          <a:prstGeom prst="rect">
            <a:avLst/>
          </a:prstGeom>
        </p:spPr>
      </p:pic>
      <p:sp>
        <p:nvSpPr>
          <p:cNvPr id="9" name="文本占位符 3">
            <a:extLst>
              <a:ext uri="{FF2B5EF4-FFF2-40B4-BE49-F238E27FC236}">
                <a16:creationId xmlns:a16="http://schemas.microsoft.com/office/drawing/2014/main" id="{E38E8387-7ED7-DD74-C592-B92BABA8F2B4}"/>
              </a:ext>
            </a:extLst>
          </p:cNvPr>
          <p:cNvSpPr txBox="1">
            <a:spLocks/>
          </p:cNvSpPr>
          <p:nvPr/>
        </p:nvSpPr>
        <p:spPr>
          <a:xfrm>
            <a:off x="6314337" y="3522246"/>
            <a:ext cx="5105400" cy="365126"/>
          </a:xfrm>
          <a:prstGeom prst="rect">
            <a:avLst/>
          </a:prstGeom>
        </p:spPr>
        <p:txBody>
          <a:bodyPr rtlCol="0">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baseline="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16000" indent="-216000">
              <a:buFont typeface="Wingdings" panose="05000000000000000000" pitchFamily="2" charset="2"/>
              <a:buChar char="§"/>
            </a:pPr>
            <a:r>
              <a:rPr lang="zh-CN" altLang="en-US" sz="1200" dirty="0">
                <a:solidFill>
                  <a:schemeClr val="tx1"/>
                </a:solidFill>
                <a:latin typeface="宋体" panose="02010600030101010101" pitchFamily="2" charset="-122"/>
                <a:ea typeface="宋体" panose="02010600030101010101" pitchFamily="2" charset="-122"/>
                <a:cs typeface="Times New Roman" panose="02020603050405020304" pitchFamily="18" charset="0"/>
              </a:rPr>
              <a:t>需要考虑向量自身长度的影响</a:t>
            </a:r>
            <a:endParaRPr lang="en-US" altLang="zh-CN" sz="12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5" name="Footer Placeholder 4">
            <a:extLst>
              <a:ext uri="{FF2B5EF4-FFF2-40B4-BE49-F238E27FC236}">
                <a16:creationId xmlns:a16="http://schemas.microsoft.com/office/drawing/2014/main" id="{EA64D66F-7098-5FFB-50BD-929167DC0BF2}"/>
              </a:ext>
            </a:extLst>
          </p:cNvPr>
          <p:cNvSpPr>
            <a:spLocks noGrp="1"/>
          </p:cNvSpPr>
          <p:nvPr>
            <p:ph type="ftr" sz="quarter" idx="11"/>
          </p:nvPr>
        </p:nvSpPr>
        <p:spPr>
          <a:xfrm>
            <a:off x="355101" y="6423914"/>
            <a:ext cx="6818262" cy="365125"/>
          </a:xfrm>
        </p:spPr>
        <p:txBody>
          <a:bodyPr/>
          <a:lstStyle/>
          <a:p>
            <a:pPr algn="l" rtl="0"/>
            <a:r>
              <a:rPr lang="en-US" altLang="zh-CN" noProof="0" dirty="0"/>
              <a:t>TG  </a:t>
            </a:r>
            <a:r>
              <a:rPr lang="zh-CN" altLang="en-US" noProof="0" dirty="0"/>
              <a:t>大模型叁叁肆计划</a:t>
            </a:r>
          </a:p>
        </p:txBody>
      </p:sp>
      <p:sp>
        <p:nvSpPr>
          <p:cNvPr id="12" name="标题 3">
            <a:extLst>
              <a:ext uri="{FF2B5EF4-FFF2-40B4-BE49-F238E27FC236}">
                <a16:creationId xmlns:a16="http://schemas.microsoft.com/office/drawing/2014/main" id="{8132E1F1-8A57-F4DC-93AA-A7FD07B42F27}"/>
              </a:ext>
            </a:extLst>
          </p:cNvPr>
          <p:cNvSpPr>
            <a:spLocks noGrp="1"/>
          </p:cNvSpPr>
          <p:nvPr>
            <p:ph type="title"/>
          </p:nvPr>
        </p:nvSpPr>
        <p:spPr>
          <a:xfrm>
            <a:off x="432619" y="619431"/>
            <a:ext cx="10921181" cy="1193087"/>
          </a:xfrm>
        </p:spPr>
        <p:txBody>
          <a:bodyPr vert="horz" lIns="91440" tIns="45720" rIns="91440" bIns="45720" rtlCol="0" anchor="ctr">
            <a:normAutofit/>
          </a:bodyPr>
          <a:lstStyle/>
          <a:p>
            <a:r>
              <a:rPr lang="zh-CN" altLang="en-US" sz="3600" dirty="0">
                <a:solidFill>
                  <a:schemeClr val="bg1"/>
                </a:solidFill>
              </a:rPr>
              <a:t>相似性如何计算？</a:t>
            </a:r>
          </a:p>
        </p:txBody>
      </p:sp>
    </p:spTree>
    <p:extLst>
      <p:ext uri="{BB962C8B-B14F-4D97-AF65-F5344CB8AC3E}">
        <p14:creationId xmlns:p14="http://schemas.microsoft.com/office/powerpoint/2010/main" val="2922900648"/>
      </p:ext>
    </p:extLst>
  </p:cSld>
  <p:clrMapOvr>
    <a:masterClrMapping/>
  </p:clrMapOvr>
</p:sld>
</file>

<file path=ppt/theme/theme1.xml><?xml version="1.0" encoding="utf-8"?>
<a:theme xmlns:a="http://schemas.openxmlformats.org/drawingml/2006/main" name="Office 主题​​">
  <a:themeElements>
    <a:clrScheme name="红橙色">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alibri-Cambria">
      <a:majorFont>
        <a:latin typeface="Calibri" panose="020F0502020204030204"/>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29281</TotalTime>
  <Words>3119</Words>
  <Application>Microsoft Office PowerPoint</Application>
  <PresentationFormat>宽屏</PresentationFormat>
  <Paragraphs>422</Paragraphs>
  <Slides>43</Slides>
  <Notes>41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43</vt:i4>
      </vt:variant>
    </vt:vector>
  </HeadingPairs>
  <TitlesOfParts>
    <vt:vector size="56" baseType="lpstr">
      <vt:lpstr>Microsoft YaHei UI</vt:lpstr>
      <vt:lpstr>sohne</vt:lpstr>
      <vt:lpstr>source-serif-pro</vt:lpstr>
      <vt:lpstr>宋体</vt:lpstr>
      <vt:lpstr>Arial</vt:lpstr>
      <vt:lpstr>Calibri</vt:lpstr>
      <vt:lpstr>Cambria</vt:lpstr>
      <vt:lpstr>Cambria Math</vt:lpstr>
      <vt:lpstr>Times New Roman</vt:lpstr>
      <vt:lpstr>Wingdings</vt:lpstr>
      <vt:lpstr>Office 主题​​</vt:lpstr>
      <vt:lpstr>Equation</vt:lpstr>
      <vt:lpstr>Visio</vt:lpstr>
      <vt:lpstr>大模型几何学基础</vt:lpstr>
      <vt:lpstr>PowerPoint 演示文稿</vt:lpstr>
      <vt:lpstr>PowerPoint 演示文稿</vt:lpstr>
      <vt:lpstr>TG  大模型叁叁肆计划</vt:lpstr>
      <vt:lpstr>万物皆可向量化</vt:lpstr>
      <vt:lpstr>什么是向量？</vt:lpstr>
      <vt:lpstr>向量相似性如何计算？</vt:lpstr>
      <vt:lpstr>相似性如何计算？</vt:lpstr>
      <vt:lpstr>相似性如何计算？</vt:lpstr>
      <vt:lpstr>相似性如何计算？</vt:lpstr>
      <vt:lpstr>相似性如何计算？</vt:lpstr>
      <vt:lpstr>相似性如何计算？</vt:lpstr>
      <vt:lpstr>相似性如何计算？</vt:lpstr>
      <vt:lpstr>PowerPoint 演示文稿</vt:lpstr>
      <vt:lpstr>PowerPoint 演示文稿</vt:lpstr>
      <vt:lpstr>神经网络的几何表示</vt:lpstr>
      <vt:lpstr>神经网络的几何表示</vt:lpstr>
      <vt:lpstr>神经网络的几何表示</vt:lpstr>
      <vt:lpstr>神经网络的几何表示</vt:lpstr>
      <vt:lpstr>神经网络的几何表示</vt:lpstr>
      <vt:lpstr>神经网络的几何表示</vt:lpstr>
      <vt:lpstr>神经网络的几何表示</vt:lpstr>
      <vt:lpstr>神经网络的几何表示</vt:lpstr>
      <vt:lpstr>神经网络的几何表示</vt:lpstr>
      <vt:lpstr>神经网络的几何表示</vt:lpstr>
      <vt:lpstr>神经网络的几何表示</vt:lpstr>
      <vt:lpstr>PowerPoint 演示文稿</vt:lpstr>
      <vt:lpstr>PowerPoint 演示文稿</vt:lpstr>
      <vt:lpstr>Attention的几何意义</vt:lpstr>
      <vt:lpstr>Attention的几何意义</vt:lpstr>
      <vt:lpstr>Attention的几何意义</vt:lpstr>
      <vt:lpstr>Attention的几何意义</vt:lpstr>
      <vt:lpstr>Attention的几何意义</vt:lpstr>
      <vt:lpstr>Attention的几何意义</vt:lpstr>
      <vt:lpstr>Attention的几何意义</vt:lpstr>
      <vt:lpstr>多头的几何意义</vt:lpstr>
      <vt:lpstr>多头的几何意义</vt:lpstr>
      <vt:lpstr>多头的几何意义</vt:lpstr>
      <vt:lpstr>多头的几何意义</vt:lpstr>
      <vt:lpstr>PowerPoint 演示文稿</vt:lpstr>
      <vt:lpstr>PowerPoint 演示文稿</vt:lpstr>
      <vt:lpstr>PowerPoint 演示文稿</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授课</dc:title>
  <dc:creator>Tao Tao19 Xu</dc:creator>
  <cp:lastModifiedBy>Tao Tao19 Xu</cp:lastModifiedBy>
  <cp:revision>589</cp:revision>
  <dcterms:created xsi:type="dcterms:W3CDTF">2022-10-17T01:41:36Z</dcterms:created>
  <dcterms:modified xsi:type="dcterms:W3CDTF">2024-08-30T00:43:51Z</dcterms:modified>
</cp:coreProperties>
</file>